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353" r:id="rId4"/>
    <p:sldId id="346" r:id="rId5"/>
    <p:sldId id="347" r:id="rId6"/>
    <p:sldId id="342" r:id="rId7"/>
    <p:sldId id="355" r:id="rId8"/>
    <p:sldId id="354" r:id="rId9"/>
    <p:sldId id="260" r:id="rId10"/>
    <p:sldId id="356" r:id="rId11"/>
    <p:sldId id="261" r:id="rId12"/>
    <p:sldId id="357" r:id="rId13"/>
    <p:sldId id="358" r:id="rId14"/>
    <p:sldId id="262" r:id="rId15"/>
    <p:sldId id="263" r:id="rId16"/>
    <p:sldId id="264" r:id="rId17"/>
    <p:sldId id="359" r:id="rId18"/>
    <p:sldId id="360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8" r:id="rId27"/>
    <p:sldId id="279" r:id="rId28"/>
    <p:sldId id="361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00" r:id="rId49"/>
    <p:sldId id="301" r:id="rId50"/>
    <p:sldId id="302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44" r:id="rId64"/>
    <p:sldId id="362" r:id="rId65"/>
    <p:sldId id="340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63" r:id="rId78"/>
    <p:sldId id="331" r:id="rId79"/>
    <p:sldId id="332" r:id="rId80"/>
    <p:sldId id="333" r:id="rId81"/>
    <p:sldId id="334" r:id="rId82"/>
    <p:sldId id="335" r:id="rId83"/>
    <p:sldId id="348" r:id="rId84"/>
    <p:sldId id="349" r:id="rId85"/>
    <p:sldId id="350" r:id="rId86"/>
    <p:sldId id="352" r:id="rId8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9584" autoAdjust="0"/>
  </p:normalViewPr>
  <p:slideViewPr>
    <p:cSldViewPr snapToGrid="0">
      <p:cViewPr>
        <p:scale>
          <a:sx n="70" d="100"/>
          <a:sy n="70" d="100"/>
        </p:scale>
        <p:origin x="-442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A830-F8AA-43C5-95A8-00ACA9DD26AA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8A295D-4FAC-4DAD-B8ED-15B619A27F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9CA2F-F0F5-43C5-B305-A7D29192114A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7AE0E-BE9F-4BBB-AAD0-1AFE1130E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94A86-12BC-4D55-862D-BFBA4B8C2D5D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9FB05-5F9B-4ADA-A09F-2026ABC88D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05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55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208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48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336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80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73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1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B169F-3195-44EB-A62F-CB5859158C14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1B26F-B950-4BB8-9EAC-59520757E3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39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771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373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36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4165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43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4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96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6E287-2108-4D51-90B8-004875858F7C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7C626-A0DD-4F25-AACE-61A18E4AB4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8B68B-DFB9-4412-AEF7-14E4E5E5725B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014F2-55BE-4C7C-977F-66F4E9B6E2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4C383-274C-4233-B70A-CA8427C10910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45045-302C-4D93-90CB-D655A2B70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86498-3A1C-40EA-8438-761CF7F3AD96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6BFDD-E95D-461B-9566-EEB3EEF8DF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DD2DB-C698-4F75-862E-9772A014E2EB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8FBAB-0B6F-477E-A6C1-F8FF2A9D5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DB581-DC71-40E0-BC3E-B196358F0716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9362F-F6A6-4134-ADBE-F5E2D547F5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D9B9A-CFE2-4455-8518-66594987EF25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AE420-03B3-41F1-84C8-B2456EF22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D1BE4C1-1F0F-470A-80F6-A3F45FFCC6F9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7BA5A7-72CE-4B59-86D5-996FC55825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6/9/2020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97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1887" y="359486"/>
            <a:ext cx="698022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1798" y="1371091"/>
            <a:ext cx="6680403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6/9/2020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86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vcell.or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cowan.CAM\Desktop\uconnhealth_seal_blu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967414"/>
            <a:ext cx="661986" cy="6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0" y="6172200"/>
            <a:ext cx="63246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i="1" dirty="0" smtClean="0">
                <a:solidFill>
                  <a:prstClr val="black"/>
                </a:solidFill>
              </a:rPr>
              <a:t>Virtual Cell  is developed by the Center for Cell Analysis and Modeling at the University of Connecticut Health Center.  It is funded as a Biomedical Technology Research Resource by the National Institute of General Medical Sciences (NIGMS)</a:t>
            </a:r>
            <a:endParaRPr lang="en-US" sz="1000" i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3437930"/>
            <a:ext cx="3514484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A modeling 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environment for </a:t>
            </a:r>
            <a:r>
              <a:rPr lang="en-US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the simulation 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of cellular </a:t>
            </a:r>
            <a:r>
              <a:rPr lang="en-US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events; download </a:t>
            </a:r>
            <a:r>
              <a:rPr lang="en-US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at </a:t>
            </a:r>
            <a:r>
              <a:rPr lang="en-US" sz="1400" dirty="0" smtClean="0">
                <a:solidFill>
                  <a:prstClr val="black"/>
                </a:solidFill>
                <a:latin typeface="Calibri" panose="020F0502020204030204" pitchFamily="34" charset="0"/>
                <a:hlinkClick r:id="rId3" action="ppaction://hlinkfile"/>
              </a:rPr>
              <a:t>vcell.org</a:t>
            </a:r>
            <a:r>
              <a:rPr lang="en-US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.  </a:t>
            </a:r>
            <a:endParaRPr lang="en-US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34" y="1610365"/>
            <a:ext cx="4224062" cy="303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06050" y="2057400"/>
            <a:ext cx="2851550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0" dirty="0">
                <a:solidFill>
                  <a:srgbClr val="1B10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VCell</a:t>
            </a:r>
            <a:r>
              <a:rPr lang="en-US" sz="8800" b="1" dirty="0">
                <a:solidFill>
                  <a:srgbClr val="1B10A4"/>
                </a:solidFill>
                <a:latin typeface="Calibri" panose="020F0502020204030204" pitchFamily="34" charset="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7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848"/>
            <a:ext cx="9144000" cy="6142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199" y="2767316"/>
            <a:ext cx="35814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With the compartment still selected, select  the “Object Properties” tab, type “</a:t>
            </a:r>
            <a:r>
              <a:rPr lang="en-US" sz="1400" dirty="0" err="1" smtClean="0"/>
              <a:t>Nuc</a:t>
            </a:r>
            <a:r>
              <a:rPr lang="en-US" sz="1400" dirty="0" smtClean="0"/>
              <a:t>” in the “Structure Name” text field.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112987" y="3505980"/>
            <a:ext cx="33224" cy="1215245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79914" y="4721225"/>
            <a:ext cx="6477000" cy="21137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14600" y="4375150"/>
            <a:ext cx="954314" cy="2113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24037" y="3518599"/>
            <a:ext cx="7627" cy="856551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5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29"/>
            <a:ext cx="9144000" cy="61785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396343" y="4484359"/>
            <a:ext cx="0" cy="73866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32749" y="5196971"/>
            <a:ext cx="27432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Click the </a:t>
            </a:r>
            <a:r>
              <a:rPr lang="en-US" sz="1400" dirty="0"/>
              <a:t>“Annotations” </a:t>
            </a:r>
            <a:r>
              <a:rPr lang="en-US" sz="1400" dirty="0" smtClean="0"/>
              <a:t>tab and type “Nucleus” in the “Text Annotations” text box.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5606143" y="4705350"/>
            <a:ext cx="3479800" cy="17740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96343" y="4419602"/>
            <a:ext cx="631371" cy="21524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175949" y="5223023"/>
            <a:ext cx="430194" cy="1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3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9144000" cy="6144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51200" y="1092853"/>
            <a:ext cx="254000" cy="2714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0463" y="1057148"/>
            <a:ext cx="1902279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</a:t>
            </a:r>
            <a:r>
              <a:rPr lang="en-US" sz="1400" dirty="0" smtClean="0"/>
              <a:t>“Species” </a:t>
            </a:r>
            <a:r>
              <a:rPr lang="en-US" sz="1400" dirty="0"/>
              <a:t>t</a:t>
            </a:r>
            <a:r>
              <a:rPr lang="en-US" sz="1400" dirty="0" smtClean="0"/>
              <a:t>ool</a:t>
            </a:r>
            <a:r>
              <a:rPr lang="en-US" sz="140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2200" y="1516743"/>
            <a:ext cx="1828800" cy="22279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2532743" y="1219200"/>
            <a:ext cx="718458" cy="214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5334000" y="2590800"/>
            <a:ext cx="8382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81200" y="2286000"/>
            <a:ext cx="3382963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on six different points within the “</a:t>
            </a:r>
            <a:r>
              <a:rPr lang="en-US" sz="1400" dirty="0" err="1"/>
              <a:t>Nuc</a:t>
            </a:r>
            <a:r>
              <a:rPr lang="en-US" sz="1400" dirty="0"/>
              <a:t>” compartment to create six </a:t>
            </a:r>
            <a:r>
              <a:rPr lang="en-US" sz="1400" dirty="0" smtClean="0"/>
              <a:t>different species</a:t>
            </a:r>
            <a:r>
              <a:rPr lang="en-US" sz="14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9144000" cy="6144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7000" y="1077685"/>
            <a:ext cx="228600" cy="2794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97601" y="1473200"/>
            <a:ext cx="1814286" cy="22424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79486" y="1837473"/>
            <a:ext cx="2819400" cy="138499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To move a species, click the </a:t>
            </a:r>
            <a:r>
              <a:rPr lang="en-US" sz="1400" dirty="0" smtClean="0"/>
              <a:t>“Select” </a:t>
            </a:r>
            <a:r>
              <a:rPr lang="en-US" sz="1400" dirty="0"/>
              <a:t>tool and click </a:t>
            </a:r>
            <a:r>
              <a:rPr lang="en-US" sz="1400" dirty="0" smtClean="0"/>
              <a:t>and </a:t>
            </a:r>
            <a:r>
              <a:rPr lang="en-US" sz="1400" dirty="0"/>
              <a:t>drag a species to </a:t>
            </a:r>
            <a:r>
              <a:rPr lang="en-US" sz="1400" dirty="0" smtClean="0"/>
              <a:t>a different area within the compartment. You cannot move an existing species to a different compartment.</a:t>
            </a:r>
            <a:endParaRPr lang="en-US" sz="1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779486" y="1357086"/>
            <a:ext cx="1814" cy="470807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513" name="Line 9"/>
          <p:cNvSpPr>
            <a:spLocks noChangeShapeType="1"/>
          </p:cNvSpPr>
          <p:nvPr/>
        </p:nvSpPr>
        <p:spPr bwMode="auto">
          <a:xfrm flipV="1">
            <a:off x="5598886" y="1989344"/>
            <a:ext cx="598715" cy="636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29828" y="1866899"/>
            <a:ext cx="580571" cy="5787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60057" y="1984827"/>
            <a:ext cx="2507343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To name a “Species”, use the “Select” tool to select a single “Species”.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4645808"/>
            <a:ext cx="4013200" cy="2531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5867400" y="2128947"/>
            <a:ext cx="562428" cy="828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67000" y="1117600"/>
            <a:ext cx="243114" cy="2394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13803" y="3279403"/>
            <a:ext cx="3084286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On the “Object Properties” tab, type in the name for the selected “Species”, in the “Species Name” text field. </a:t>
            </a:r>
            <a:endParaRPr lang="en-US" sz="1400" dirty="0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3950767" y="4018066"/>
            <a:ext cx="5180" cy="62774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68696" y="4411456"/>
            <a:ext cx="858559" cy="2343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93542" y="1866899"/>
            <a:ext cx="616857" cy="5787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35298" y="3424006"/>
            <a:ext cx="3227615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With the “Species” still active, select the “Annotations” tab and type RAN in the “Annotations Text” box.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642428" y="4738914"/>
            <a:ext cx="3425371" cy="16981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03600" y="4405087"/>
            <a:ext cx="660400" cy="2757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5377543" y="2392372"/>
            <a:ext cx="1015999" cy="103163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4847771" y="4162671"/>
            <a:ext cx="794657" cy="57624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666"/>
            <a:ext cx="9144000" cy="6180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83086" y="1516743"/>
            <a:ext cx="1799771" cy="22134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35298" y="3424006"/>
            <a:ext cx="3227615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With the “Species” still active, select the “Annotations” tab and type RAN in the “Annotations Text” box.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403600" y="4339774"/>
            <a:ext cx="660400" cy="2757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4847771" y="4162671"/>
            <a:ext cx="794657" cy="57624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628"/>
              </p:ext>
            </p:extLst>
          </p:nvPr>
        </p:nvGraphicFramePr>
        <p:xfrm>
          <a:off x="872671" y="2432231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11086394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3597965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Species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Annotation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701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070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RAN_FITC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289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RAN_Bound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84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Binding Sites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85968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rfB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RAN_FITC_Bound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403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Light</a:t>
                      </a:r>
                      <a:r>
                        <a:rPr lang="en-US" baseline="0" dirty="0" smtClean="0"/>
                        <a:t> Source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5823883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71671" y="1758054"/>
            <a:ext cx="2984657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Continue </a:t>
            </a:r>
            <a:r>
              <a:rPr lang="en-US" sz="1400" dirty="0"/>
              <a:t>to name and annotate</a:t>
            </a:r>
          </a:p>
          <a:p>
            <a:pPr algn="l"/>
            <a:r>
              <a:rPr lang="en-US" sz="1400" dirty="0" smtClean="0"/>
              <a:t> the species according to the table. </a:t>
            </a:r>
          </a:p>
        </p:txBody>
      </p:sp>
    </p:spTree>
    <p:extLst>
      <p:ext uri="{BB962C8B-B14F-4D97-AF65-F5344CB8AC3E}">
        <p14:creationId xmlns:p14="http://schemas.microsoft.com/office/powerpoint/2010/main" val="9215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714"/>
            <a:ext cx="9144000" cy="61685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45227" y="1095883"/>
            <a:ext cx="237575" cy="28297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 flipH="1" flipV="1">
            <a:off x="2764015" y="1378856"/>
            <a:ext cx="126" cy="87945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76513" y="2258306"/>
            <a:ext cx="4495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Using the “Select” tool, </a:t>
            </a:r>
            <a:r>
              <a:rPr lang="en-US" sz="1400" dirty="0"/>
              <a:t>c</a:t>
            </a:r>
            <a:r>
              <a:rPr lang="en-US" sz="1400" dirty="0" smtClean="0"/>
              <a:t>lick </a:t>
            </a:r>
            <a:r>
              <a:rPr lang="en-US" sz="1400" dirty="0"/>
              <a:t>and drag the species so that the order </a:t>
            </a:r>
            <a:r>
              <a:rPr lang="en-US" sz="1400" dirty="0" smtClean="0"/>
              <a:t>reflects the nuclear compartment, as pictured.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154057" y="1451429"/>
            <a:ext cx="1879599" cy="23295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72313" y="2498895"/>
            <a:ext cx="881744" cy="1144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5200" y="1113972"/>
            <a:ext cx="239486" cy="2503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89344" y="2126343"/>
            <a:ext cx="3613170" cy="160043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Select </a:t>
            </a:r>
            <a:r>
              <a:rPr lang="en-US" sz="1400" dirty="0"/>
              <a:t>the </a:t>
            </a:r>
            <a:r>
              <a:rPr lang="en-US" sz="1400" dirty="0" smtClean="0"/>
              <a:t>“Reaction Connection” </a:t>
            </a:r>
            <a:r>
              <a:rPr lang="en-US" sz="1400" dirty="0"/>
              <a:t>tool</a:t>
            </a:r>
            <a:r>
              <a:rPr lang="en-US" sz="1400" dirty="0" smtClean="0"/>
              <a:t>.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Click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on “BS” and drag your cursor, which will create a  line marked &lt;&lt;REACTANT&gt;&gt;. </a:t>
            </a:r>
            <a:endParaRPr lang="en-US" sz="1400" dirty="0" smtClean="0">
              <a:solidFill>
                <a:srgbClr val="000000"/>
              </a:solidFill>
              <a:cs typeface="Arial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Drop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your cursor anywhere inside the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Nuc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compartment. </a:t>
            </a:r>
            <a:endParaRPr lang="en-US" sz="1400" dirty="0" smtClean="0">
              <a:solidFill>
                <a:srgbClr val="000000"/>
              </a:solidFill>
              <a:cs typeface="Arial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You will create the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reaction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node,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“r0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”, upon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release of your mouse.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624943" y="1367016"/>
            <a:ext cx="0" cy="762511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175829" y="1487714"/>
            <a:ext cx="1792515" cy="22714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7056934" y="3759200"/>
            <a:ext cx="7893" cy="35560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75828" y="4107543"/>
            <a:ext cx="1792515" cy="22714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5595257" y="2852057"/>
            <a:ext cx="580571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62"/>
            <a:ext cx="9144000" cy="61564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37971" y="1084036"/>
            <a:ext cx="257629" cy="2875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19371" y="1465943"/>
            <a:ext cx="1792515" cy="22932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07886" y="1723571"/>
            <a:ext cx="43434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Using </a:t>
            </a:r>
            <a:r>
              <a:rPr lang="en-US" sz="1400" dirty="0"/>
              <a:t>the </a:t>
            </a:r>
            <a:r>
              <a:rPr lang="en-US" sz="1400" dirty="0" smtClean="0"/>
              <a:t>“Select” tool, click </a:t>
            </a:r>
            <a:r>
              <a:rPr lang="en-US" sz="1400" dirty="0"/>
              <a:t>and drag “r0” to </a:t>
            </a:r>
            <a:r>
              <a:rPr lang="en-US" sz="1400" dirty="0" smtClean="0"/>
              <a:t>move it </a:t>
            </a:r>
            <a:r>
              <a:rPr lang="en-US" sz="1400" dirty="0"/>
              <a:t>within the compartment. </a:t>
            </a: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5751286" y="2246792"/>
            <a:ext cx="468085" cy="28595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 flipV="1">
            <a:off x="2766785" y="1371598"/>
            <a:ext cx="4768" cy="35197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err="1" smtClean="0"/>
              <a:t>VCell</a:t>
            </a:r>
            <a:r>
              <a:rPr lang="en-US" dirty="0" smtClean="0"/>
              <a:t> Tutorial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2209800"/>
            <a:ext cx="64008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dirty="0" smtClean="0"/>
              <a:t>FRAP with binding</a:t>
            </a: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304800" y="3962400"/>
            <a:ext cx="8686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i="1" dirty="0" smtClean="0"/>
              <a:t>Create a simple </a:t>
            </a:r>
            <a:r>
              <a:rPr lang="en-US" sz="2800" i="1" dirty="0" err="1" smtClean="0"/>
              <a:t>biomodel</a:t>
            </a:r>
            <a:r>
              <a:rPr lang="en-US" sz="2800" i="1" dirty="0" smtClean="0"/>
              <a:t> and spatial (PDE) application to simulate a </a:t>
            </a:r>
            <a:r>
              <a:rPr lang="en-US" sz="2800" i="1" dirty="0" err="1" smtClean="0"/>
              <a:t>photobleaching</a:t>
            </a:r>
            <a:r>
              <a:rPr lang="en-US" sz="2800" i="1" dirty="0" smtClean="0"/>
              <a:t> experiment with both diffusion and binding.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674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8429" y="2107320"/>
            <a:ext cx="28194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Use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“RX Connection” tool to 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drag a line from “r” 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the “r0” reaction node.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83086" y="1473200"/>
            <a:ext cx="1836058" cy="22504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flipV="1">
            <a:off x="5667829" y="2365829"/>
            <a:ext cx="515257" cy="17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3"/>
          <p:cNvSpPr/>
          <p:nvPr/>
        </p:nvSpPr>
        <p:spPr>
          <a:xfrm>
            <a:off x="3467100" y="1077686"/>
            <a:ext cx="3048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 flipV="1">
            <a:off x="3619500" y="1382486"/>
            <a:ext cx="9070" cy="72483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6594675" y="2309122"/>
            <a:ext cx="207336" cy="38339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884"/>
            <a:ext cx="9144000" cy="6140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6943" y="2419350"/>
            <a:ext cx="23622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Using the “RX Connection” tool, drag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a line from “r0” to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”.</a:t>
            </a:r>
          </a:p>
        </p:txBody>
      </p:sp>
      <p:sp>
        <p:nvSpPr>
          <p:cNvPr id="8" name="Rectangle 7"/>
          <p:cNvSpPr/>
          <p:nvPr/>
        </p:nvSpPr>
        <p:spPr>
          <a:xfrm>
            <a:off x="6203043" y="1487714"/>
            <a:ext cx="1772557" cy="225697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V="1">
            <a:off x="5479143" y="2757714"/>
            <a:ext cx="723900" cy="725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200" y="1117600"/>
            <a:ext cx="246743" cy="2467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7220857" y="2419350"/>
            <a:ext cx="413657" cy="273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 flipV="1">
            <a:off x="3599543" y="1364342"/>
            <a:ext cx="907" cy="105500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0415" y="1945696"/>
            <a:ext cx="4114800" cy="116955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Using the “RX Connection” tool, click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on “BS” and drag your cursor  to another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point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in the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Nuc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compartment. </a:t>
            </a:r>
            <a:endParaRPr lang="en-US" sz="1400" dirty="0" smtClean="0">
              <a:solidFill>
                <a:srgbClr val="000000"/>
              </a:solidFill>
              <a:cs typeface="Arial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You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will create a reaction node called “r1”. </a:t>
            </a:r>
            <a:endParaRPr lang="en-US" sz="1400" dirty="0" smtClean="0">
              <a:solidFill>
                <a:srgbClr val="000000"/>
              </a:solidFill>
              <a:cs typeface="Arial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Adjust its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position using 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“Select”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tool. 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4857" y="1480457"/>
            <a:ext cx="1814286" cy="22424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800" name="Line 8"/>
          <p:cNvSpPr>
            <a:spLocks noChangeShapeType="1"/>
          </p:cNvSpPr>
          <p:nvPr/>
        </p:nvSpPr>
        <p:spPr bwMode="auto">
          <a:xfrm flipV="1">
            <a:off x="3657600" y="1364341"/>
            <a:ext cx="2720" cy="58135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6971" y="1103086"/>
            <a:ext cx="266701" cy="2612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615216" y="2523601"/>
            <a:ext cx="589641" cy="1019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6861544" y="3105856"/>
            <a:ext cx="15950" cy="32314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09"/>
            <a:ext cx="9144000" cy="61845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2438400"/>
            <a:ext cx="2438400" cy="5556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>
                <a:solidFill>
                  <a:srgbClr val="000000"/>
                </a:solidFill>
                <a:cs typeface="Arial" charset="0"/>
              </a:rPr>
              <a:t>Using the RX Connection tool, drag a line from “rf” to “r1”.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1405467"/>
            <a:ext cx="1820333" cy="22351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flipV="1">
            <a:off x="5867400" y="2810933"/>
            <a:ext cx="304800" cy="846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5"/>
          <p:cNvSpPr/>
          <p:nvPr/>
        </p:nvSpPr>
        <p:spPr>
          <a:xfrm>
            <a:off x="3505200" y="1082755"/>
            <a:ext cx="245533" cy="2634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 flipH="1" flipV="1">
            <a:off x="3640667" y="1346199"/>
            <a:ext cx="16933" cy="109219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6577391" y="2994025"/>
            <a:ext cx="356810" cy="301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947"/>
            <a:ext cx="9144000" cy="6136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5219" y="2329902"/>
            <a:ext cx="25146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Using the “RX Connection” tool, drag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a line from “r1” to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rfB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66884" y="1446027"/>
            <a:ext cx="1800446" cy="21973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5481084" y="2603916"/>
            <a:ext cx="6858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2921" y="1134140"/>
            <a:ext cx="205563" cy="21973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 flipV="1">
            <a:off x="3636336" y="1353878"/>
            <a:ext cx="7089" cy="9760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7159255" y="3225211"/>
            <a:ext cx="446567" cy="21264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07"/>
            <a:ext cx="9144000" cy="61241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0809" y="2263774"/>
            <a:ext cx="3220558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Using the “RX Connection” tool, drag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your cursor from 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somewhere within the 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Nuc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compartment. 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You will create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reaction node “r2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10516" y="1119963"/>
            <a:ext cx="239233" cy="2480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9414" y="1498709"/>
            <a:ext cx="1793358" cy="22581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5531367" y="2741428"/>
            <a:ext cx="678047" cy="17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6563831" y="3548985"/>
            <a:ext cx="2111" cy="426489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 flipV="1">
            <a:off x="3607981" y="1368055"/>
            <a:ext cx="22151" cy="89571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09414" y="3994900"/>
            <a:ext cx="1793358" cy="22581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 flipV="1">
            <a:off x="6563831" y="2658138"/>
            <a:ext cx="1" cy="57416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" y="359875"/>
            <a:ext cx="9144000" cy="6124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4650" y="2086566"/>
            <a:ext cx="280035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Using the “RX Connection” tool, drag from “r2” to “r”.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This will complete the reaction between 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rf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and “r”. 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89251" y="1119963"/>
            <a:ext cx="260498" cy="26935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3971" y="1518684"/>
            <a:ext cx="1800447" cy="22452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V="1">
            <a:off x="5715000" y="2516372"/>
            <a:ext cx="458971" cy="5316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 flipH="1" flipV="1">
            <a:off x="3633675" y="1389320"/>
            <a:ext cx="9747" cy="69724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6552398" y="2229291"/>
            <a:ext cx="8945" cy="46504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239"/>
            <a:ext cx="9144000" cy="6132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30679" y="3960394"/>
            <a:ext cx="1828800" cy="22490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1656" y="1079579"/>
            <a:ext cx="262270" cy="2489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 flipH="1" flipV="1">
            <a:off x="3629247" y="1346791"/>
            <a:ext cx="7088" cy="82490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90221" y="2189946"/>
            <a:ext cx="3220558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Using the “RX Connection” tool, drag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your cursor from 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rfB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”,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somewhere within the 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Nuc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compartment. 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This will create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reaction node “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r3”.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V="1">
            <a:off x="5610779" y="2608520"/>
            <a:ext cx="619900" cy="620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52458" y="4466981"/>
            <a:ext cx="2958321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With the “RX Connection” tool, drag from “r3” to 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rB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”. 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This completes the reaction between 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rfB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and 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rB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”. 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30679" y="1475263"/>
            <a:ext cx="1828800" cy="22490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5610779" y="4880105"/>
            <a:ext cx="619900" cy="620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7876953" y="2569893"/>
            <a:ext cx="1" cy="57416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 flipV="1">
            <a:off x="7876952" y="4631485"/>
            <a:ext cx="1" cy="57416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7" y="280912"/>
            <a:ext cx="9144000" cy="6140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71900" y="1069033"/>
            <a:ext cx="261384" cy="2635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63985" y="1991833"/>
            <a:ext cx="3505200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Using the “Catalyst” tool, click </a:t>
            </a:r>
            <a:r>
              <a:rPr lang="en-US" sz="1400" dirty="0"/>
              <a:t>on “r2” and drag your </a:t>
            </a:r>
            <a:r>
              <a:rPr lang="en-US" sz="1400" dirty="0" smtClean="0"/>
              <a:t>cursor</a:t>
            </a:r>
            <a:r>
              <a:rPr lang="en-US" sz="1400" dirty="0"/>
              <a:t> </a:t>
            </a:r>
            <a:r>
              <a:rPr lang="en-US" sz="1400" dirty="0" smtClean="0"/>
              <a:t>to the “Laser” species.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6202584" y="1419446"/>
            <a:ext cx="1800187" cy="22806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>
            <a:off x="5669185" y="2362200"/>
            <a:ext cx="533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25" name="Line 13"/>
          <p:cNvSpPr>
            <a:spLocks noChangeShapeType="1"/>
          </p:cNvSpPr>
          <p:nvPr/>
        </p:nvSpPr>
        <p:spPr bwMode="auto">
          <a:xfrm flipH="1" flipV="1">
            <a:off x="3895502" y="1332613"/>
            <a:ext cx="3103" cy="65922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6650664" y="2140687"/>
            <a:ext cx="437707" cy="3743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976"/>
            <a:ext cx="9144000" cy="61080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1416" y="2042770"/>
            <a:ext cx="2590800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Using the “Catalyst” tool, drag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a line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from the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“Laser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species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to “r3”.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74558" y="1157177"/>
            <a:ext cx="244549" cy="2321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2326" y="1538177"/>
            <a:ext cx="1775637" cy="22257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 flipH="1" flipV="1">
            <a:off x="3896832" y="1389320"/>
            <a:ext cx="0" cy="63086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 flipV="1">
            <a:off x="5682217" y="2296632"/>
            <a:ext cx="520110" cy="65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7329378" y="2239925"/>
            <a:ext cx="333154" cy="4111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 this tutorial you will: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Gain a basic introduction to the Virtual Cell interface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simple </a:t>
            </a:r>
            <a:r>
              <a:rPr lang="en-US" dirty="0" err="1" smtClean="0"/>
              <a:t>biomodel</a:t>
            </a:r>
            <a:r>
              <a:rPr lang="en-US" dirty="0" smtClean="0"/>
              <a:t> with species and reactions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Create a compartmental (ODE) application of the model to determine steady state binding conditions.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Create a spatial </a:t>
            </a:r>
            <a:r>
              <a:rPr lang="en-US" dirty="0" smtClean="0"/>
              <a:t>deterministic (PDE</a:t>
            </a:r>
            <a:r>
              <a:rPr lang="en-US" dirty="0"/>
              <a:t>) application </a:t>
            </a:r>
            <a:r>
              <a:rPr lang="en-US" dirty="0" smtClean="0"/>
              <a:t>using analytic equations to create a simple geometry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Define initial concentrations that are non-uniform using Boolean expressions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Create a timed event in a spatial simulation.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View and analyze results of a spatial simulation. </a:t>
            </a:r>
          </a:p>
        </p:txBody>
      </p:sp>
    </p:spTree>
    <p:extLst>
      <p:ext uri="{BB962C8B-B14F-4D97-AF65-F5344CB8AC3E}">
        <p14:creationId xmlns:p14="http://schemas.microsoft.com/office/powerpoint/2010/main" val="147574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68"/>
            <a:ext cx="9144000" cy="61362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7000" y="1127051"/>
            <a:ext cx="260498" cy="2339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97249" y="2360428"/>
            <a:ext cx="2710416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Use the “Select” tool to click on “r0”. 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25362" y="1513368"/>
            <a:ext cx="1777410" cy="22576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27004" y="4651938"/>
            <a:ext cx="3698357" cy="2506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5507665" y="2565991"/>
            <a:ext cx="71769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 flipH="1" flipV="1">
            <a:off x="2819400" y="1360966"/>
            <a:ext cx="30126" cy="98110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 flipH="1">
            <a:off x="4245936" y="4146698"/>
            <a:ext cx="0" cy="49815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247609" y="3395240"/>
            <a:ext cx="3671560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Select the “Object Properties” tab.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 </a:t>
            </a:r>
            <a:r>
              <a:rPr lang="en-US" sz="1400" dirty="0"/>
              <a:t>T</a:t>
            </a:r>
            <a:r>
              <a:rPr lang="en-US" sz="1400" dirty="0" smtClean="0"/>
              <a:t>ype “RAN” binding, </a:t>
            </a:r>
            <a:r>
              <a:rPr lang="en-US" sz="1400" dirty="0"/>
              <a:t>in the </a:t>
            </a:r>
            <a:r>
              <a:rPr lang="en-US" sz="1400" dirty="0" smtClean="0"/>
              <a:t>“Reaction Name” </a:t>
            </a:r>
            <a:r>
              <a:rPr lang="en-US" sz="1400" dirty="0"/>
              <a:t>text </a:t>
            </a:r>
            <a:r>
              <a:rPr lang="en-US" sz="1400" dirty="0" smtClean="0"/>
              <a:t>field.</a:t>
            </a:r>
            <a:endParaRPr lang="en-US" sz="1400" dirty="0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7112776" y="3771014"/>
            <a:ext cx="13961" cy="26935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25361" y="4040372"/>
            <a:ext cx="1777411" cy="22470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07"/>
            <a:ext cx="9144000" cy="61241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5807" y="3990120"/>
            <a:ext cx="4778375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In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“Expression” column,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type “.02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in the “forward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rate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constant” text field.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T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ype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“.1”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in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“reverse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rate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constant” text field. Press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“Enter” on your keyboard 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accept your entries.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0799" y="5514668"/>
            <a:ext cx="6301916" cy="3934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 flipH="1">
            <a:off x="5273747" y="4931649"/>
            <a:ext cx="1" cy="57956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118971"/>
            <a:ext cx="319685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Use the “Select” tool to click the “RAN binding” reaction node.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H="1" flipV="1">
            <a:off x="2796361" y="1396409"/>
            <a:ext cx="9659" cy="72256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V="1">
            <a:off x="5787656" y="2374605"/>
            <a:ext cx="407581" cy="2431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02326" y="1531088"/>
            <a:ext cx="1807534" cy="222493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67000" y="1127051"/>
            <a:ext cx="260498" cy="2339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26815" y="4418437"/>
            <a:ext cx="886480" cy="2512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788"/>
            <a:ext cx="9144000" cy="613642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227134" y="1506279"/>
            <a:ext cx="1803991" cy="22505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19276" y="2208312"/>
            <a:ext cx="2960282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Use the “Select” tool to click on </a:t>
            </a:r>
            <a:r>
              <a:rPr lang="en-US" sz="1400" dirty="0"/>
              <a:t>“r1”.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104" y="3665230"/>
            <a:ext cx="5293242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On the “Object Properties” tab, in the “Reaction Name” text field, </a:t>
            </a:r>
            <a:r>
              <a:rPr lang="en-US" sz="1400" dirty="0"/>
              <a:t>type “RAN_FITC binding”.</a:t>
            </a:r>
          </a:p>
        </p:txBody>
      </p:sp>
      <p:sp>
        <p:nvSpPr>
          <p:cNvPr id="9" name="Rectangle 8"/>
          <p:cNvSpPr/>
          <p:nvPr/>
        </p:nvSpPr>
        <p:spPr>
          <a:xfrm>
            <a:off x="2555356" y="4690233"/>
            <a:ext cx="4639341" cy="2390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721394" y="4185021"/>
            <a:ext cx="12988" cy="50521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 flipH="1" flipV="1">
            <a:off x="2806995" y="1375144"/>
            <a:ext cx="7089" cy="83316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58140" y="1112874"/>
            <a:ext cx="255181" cy="2622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684873" y="2378315"/>
            <a:ext cx="542261" cy="56730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55355" y="4439377"/>
            <a:ext cx="857939" cy="2402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57"/>
            <a:ext cx="9144000" cy="61322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5245395"/>
            <a:ext cx="6439786" cy="347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5257800" y="4800599"/>
            <a:ext cx="5235" cy="444796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02326" y="1396409"/>
            <a:ext cx="1807534" cy="21761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27425" y="3842411"/>
            <a:ext cx="4778375" cy="954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In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“Expression” column,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type “.02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in “forward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rate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constant” text field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and type “.1”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in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“reverse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rate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constant” text field. Press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“Enter” on your keyboard 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accept your entries.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9835" y="4125270"/>
            <a:ext cx="886480" cy="21770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68"/>
            <a:ext cx="9144000" cy="61362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5462" y="2217548"/>
            <a:ext cx="249776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Using the “Select” tool, click the </a:t>
            </a:r>
            <a:r>
              <a:rPr lang="en-US" sz="1400" dirty="0"/>
              <a:t>“r2</a:t>
            </a:r>
            <a:r>
              <a:rPr lang="en-US" sz="1400" dirty="0" smtClean="0"/>
              <a:t>” node.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6202324" y="1385777"/>
            <a:ext cx="1800447" cy="21867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67000" y="5357699"/>
            <a:ext cx="3733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drop down menu next to </a:t>
            </a:r>
            <a:r>
              <a:rPr lang="en-US" sz="1400" dirty="0" smtClean="0"/>
              <a:t>“Kinetic Type”, and select “General </a:t>
            </a:r>
            <a:r>
              <a:rPr lang="en-US" sz="1400" dirty="0"/>
              <a:t>[</a:t>
            </a:r>
            <a:r>
              <a:rPr lang="el-GR" sz="1400" dirty="0"/>
              <a:t>μ</a:t>
            </a:r>
            <a:r>
              <a:rPr lang="en-US" sz="1400" dirty="0"/>
              <a:t>M/s]”.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0674" y="4362891"/>
            <a:ext cx="4641112" cy="4961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 flipH="1" flipV="1">
            <a:off x="4247707" y="4859055"/>
            <a:ext cx="5316" cy="49864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67000" y="1105786"/>
            <a:ext cx="246321" cy="2622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 flipV="1">
            <a:off x="2913321" y="1385776"/>
            <a:ext cx="1027814" cy="83177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5713228" y="2479157"/>
            <a:ext cx="489096" cy="17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60674" y="4139231"/>
            <a:ext cx="873561" cy="2236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963"/>
            <a:ext cx="9144000" cy="6140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635" y="3461891"/>
            <a:ext cx="5067455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Under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Expression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column, in the “reaction rate” text field, type:</a:t>
            </a:r>
          </a:p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 “(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Vmax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*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rf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*Laser*((t&gt;1.0)&amp;&amp;(t&lt;1.5)))”.</a:t>
            </a:r>
          </a:p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Press “Enter” on your keyboard to accept your entry. 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0799" y="5025711"/>
            <a:ext cx="6453963" cy="1884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3763926" y="4200555"/>
            <a:ext cx="1289705" cy="825156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79404" y="1127051"/>
            <a:ext cx="245279" cy="2270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95237" y="1410586"/>
            <a:ext cx="1800447" cy="21690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56168" y="5739271"/>
            <a:ext cx="7239000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100" i="1" dirty="0" smtClean="0">
                <a:solidFill>
                  <a:prstClr val="black"/>
                </a:solidFill>
              </a:rPr>
              <a:t>The </a:t>
            </a:r>
            <a:r>
              <a:rPr lang="en-US" sz="1100" i="1" dirty="0">
                <a:solidFill>
                  <a:prstClr val="black"/>
                </a:solidFill>
              </a:rPr>
              <a:t>Boolean expression evaluates to 1 during the time interval from 1.0 to 1.5 secs; at other times, the expression evaluates to 0 so the bleaching reactions only occur during the </a:t>
            </a:r>
            <a:r>
              <a:rPr lang="en-US" sz="1100" i="1" dirty="0" smtClean="0">
                <a:solidFill>
                  <a:prstClr val="black"/>
                </a:solidFill>
              </a:rPr>
              <a:t>specified  </a:t>
            </a:r>
            <a:r>
              <a:rPr lang="en-US" sz="1100" i="1" dirty="0">
                <a:solidFill>
                  <a:prstClr val="black"/>
                </a:solidFill>
              </a:rPr>
              <a:t>time interval</a:t>
            </a:r>
            <a:r>
              <a:rPr lang="en-US" sz="1100" i="1" dirty="0" smtClean="0">
                <a:solidFill>
                  <a:prstClr val="black"/>
                </a:solidFill>
              </a:rPr>
              <a:t>.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5462" y="2217548"/>
            <a:ext cx="249776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Ensure the </a:t>
            </a:r>
            <a:r>
              <a:rPr lang="en-US" sz="1400" dirty="0"/>
              <a:t>“r2</a:t>
            </a:r>
            <a:r>
              <a:rPr lang="en-US" sz="1400" dirty="0" smtClean="0"/>
              <a:t>” node is still selected.</a:t>
            </a:r>
            <a:endParaRPr lang="en-US" sz="1400" dirty="0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5713228" y="2479157"/>
            <a:ext cx="489096" cy="17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9"/>
            <a:ext cx="9144000" cy="6172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799" y="5203825"/>
            <a:ext cx="6425609" cy="18333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84303" y="3887311"/>
            <a:ext cx="40386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Under </a:t>
            </a:r>
            <a:r>
              <a:rPr lang="en-US" sz="1400" dirty="0"/>
              <a:t>the </a:t>
            </a:r>
            <a:r>
              <a:rPr lang="en-US" sz="1400" dirty="0" smtClean="0"/>
              <a:t>“Expression” column, in </a:t>
            </a:r>
            <a:r>
              <a:rPr lang="en-US" sz="1400" dirty="0"/>
              <a:t>the </a:t>
            </a:r>
            <a:r>
              <a:rPr lang="en-US" sz="1400" dirty="0" err="1" smtClean="0"/>
              <a:t>Vmax</a:t>
            </a:r>
            <a:r>
              <a:rPr lang="en-US" sz="1400" dirty="0" smtClean="0"/>
              <a:t> text field, </a:t>
            </a:r>
            <a:r>
              <a:rPr lang="en-US" sz="1400" dirty="0"/>
              <a:t>type “50</a:t>
            </a:r>
            <a:r>
              <a:rPr lang="en-US" sz="1400" dirty="0" smtClean="0"/>
              <a:t>”.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Press </a:t>
            </a:r>
            <a:r>
              <a:rPr lang="en-US" sz="1400" dirty="0"/>
              <a:t>“</a:t>
            </a:r>
            <a:r>
              <a:rPr lang="en-US" sz="1400" dirty="0" smtClean="0"/>
              <a:t>Enter” on </a:t>
            </a:r>
            <a:r>
              <a:rPr lang="en-US" sz="1400" dirty="0"/>
              <a:t>your keyboard to </a:t>
            </a:r>
            <a:r>
              <a:rPr lang="en-US" sz="1400" dirty="0" smtClean="0"/>
              <a:t>accept your entry.</a:t>
            </a:r>
            <a:endParaRPr lang="en-US" sz="1400" dirty="0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5257800" y="4648200"/>
            <a:ext cx="0" cy="533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88149" y="1382233"/>
            <a:ext cx="1828800" cy="21619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58140" y="1112874"/>
            <a:ext cx="212651" cy="23391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15462" y="2217548"/>
            <a:ext cx="249776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Ensure the </a:t>
            </a:r>
            <a:r>
              <a:rPr lang="en-US" sz="1400" dirty="0"/>
              <a:t>“r2</a:t>
            </a:r>
            <a:r>
              <a:rPr lang="en-US" sz="1400" dirty="0" smtClean="0"/>
              <a:t>” node is still selected.</a:t>
            </a:r>
            <a:endParaRPr lang="en-US" sz="1400" dirty="0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713228" y="2479157"/>
            <a:ext cx="489096" cy="17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12855" y="4348635"/>
            <a:ext cx="809698" cy="2094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1526" y="3428999"/>
            <a:ext cx="4197646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In the “Reaction Name” text field, type </a:t>
            </a:r>
            <a:r>
              <a:rPr lang="en-US" sz="1400" dirty="0"/>
              <a:t>“bleaching 1”.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1055" y="4343400"/>
            <a:ext cx="4669465" cy="2585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4183911" y="3736776"/>
            <a:ext cx="11161" cy="60662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1055" y="4139231"/>
            <a:ext cx="902240" cy="2041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3972" y="1389321"/>
            <a:ext cx="1821712" cy="2176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15462" y="2217548"/>
            <a:ext cx="249776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Ensure the </a:t>
            </a:r>
            <a:r>
              <a:rPr lang="en-US" sz="1400" dirty="0"/>
              <a:t>“r2</a:t>
            </a:r>
            <a:r>
              <a:rPr lang="en-US" sz="1400" dirty="0" smtClean="0"/>
              <a:t>” node is still selected.</a:t>
            </a:r>
            <a:endParaRPr lang="en-US" sz="1400" dirty="0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713228" y="2479157"/>
            <a:ext cx="489096" cy="17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210300" y="1353879"/>
            <a:ext cx="1820826" cy="220448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6020" y="2249220"/>
            <a:ext cx="1913861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Use the “Select” tool to click on node </a:t>
            </a:r>
            <a:r>
              <a:rPr lang="en-US" sz="1400" dirty="0"/>
              <a:t>“r3”.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90799" y="4343400"/>
            <a:ext cx="4589721" cy="2267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17921" y="3517399"/>
            <a:ext cx="4378842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In the “Reaction Name” text field, </a:t>
            </a:r>
            <a:r>
              <a:rPr lang="en-US" sz="1400" dirty="0"/>
              <a:t>type “bleaching 2”.</a:t>
            </a:r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 flipV="1">
            <a:off x="5509881" y="2533794"/>
            <a:ext cx="700419" cy="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983665" y="3825176"/>
            <a:ext cx="3544" cy="51822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72316" y="1098698"/>
            <a:ext cx="241005" cy="25518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H="1" flipV="1">
            <a:off x="2913320" y="1353878"/>
            <a:ext cx="682698" cy="89533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40776" y="4132953"/>
            <a:ext cx="893459" cy="21044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15"/>
            <a:ext cx="9144000" cy="6128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0051" y="3552363"/>
            <a:ext cx="3733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drop down menu next to </a:t>
            </a:r>
            <a:r>
              <a:rPr lang="en-US" sz="1400" dirty="0" smtClean="0"/>
              <a:t>“Kinetic Type” and select “General </a:t>
            </a:r>
            <a:r>
              <a:rPr lang="en-US" sz="1400" dirty="0"/>
              <a:t>[</a:t>
            </a:r>
            <a:r>
              <a:rPr lang="el-GR" sz="1400" dirty="0"/>
              <a:t>μ</a:t>
            </a:r>
            <a:r>
              <a:rPr lang="en-US" sz="1400" dirty="0"/>
              <a:t>M/s]”.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4828" y="4774154"/>
            <a:ext cx="3912781" cy="2160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 flipH="1">
            <a:off x="3592918" y="4107988"/>
            <a:ext cx="0" cy="65921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67000" y="1119963"/>
            <a:ext cx="225056" cy="2551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02326" y="1446028"/>
            <a:ext cx="1786269" cy="22470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27151" y="2038054"/>
            <a:ext cx="387822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Ensure that the “bleaching 2” node is still selected.</a:t>
            </a:r>
            <a:endParaRPr lang="en-US" sz="1400" dirty="0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H="1" flipV="1">
            <a:off x="2768896" y="1371600"/>
            <a:ext cx="16834" cy="66276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 flipV="1">
            <a:off x="5805376" y="2191942"/>
            <a:ext cx="39695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33796" y="4314234"/>
            <a:ext cx="893459" cy="21044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22"/>
            <a:ext cx="9144000" cy="61867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5417" y="1113129"/>
            <a:ext cx="248107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364" name="Line 8"/>
          <p:cNvSpPr>
            <a:spLocks noChangeShapeType="1"/>
          </p:cNvSpPr>
          <p:nvPr/>
        </p:nvSpPr>
        <p:spPr bwMode="auto">
          <a:xfrm flipH="1" flipV="1">
            <a:off x="2786231" y="1341729"/>
            <a:ext cx="0" cy="92644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65" name="Line 9"/>
          <p:cNvSpPr>
            <a:spLocks noChangeShapeType="1"/>
          </p:cNvSpPr>
          <p:nvPr/>
        </p:nvSpPr>
        <p:spPr bwMode="auto">
          <a:xfrm>
            <a:off x="2903524" y="3502384"/>
            <a:ext cx="9144" cy="76939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68657" y="247436"/>
            <a:ext cx="2596244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Creating a new model.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262" y="2268168"/>
            <a:ext cx="4492686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Choose 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“Select”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tool and select 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compartment, c0.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679" y="2973629"/>
            <a:ext cx="456597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On the “Object Properties” tab, type 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Cyt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in the “Structure Name” text field.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P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ress Enter to accept the entry.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26815" y="4271776"/>
            <a:ext cx="872519" cy="2374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95605" y="4597385"/>
            <a:ext cx="6315772" cy="191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26815" y="841749"/>
            <a:ext cx="1095884" cy="2625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847"/>
            <a:ext cx="9144000" cy="61808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587" y="3696230"/>
            <a:ext cx="5470264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Under </a:t>
            </a:r>
            <a:r>
              <a:rPr lang="en-US" sz="1400" dirty="0"/>
              <a:t>the </a:t>
            </a:r>
            <a:r>
              <a:rPr lang="en-US" sz="1400" dirty="0" smtClean="0"/>
              <a:t>“Expression” </a:t>
            </a:r>
            <a:r>
              <a:rPr lang="en-US" sz="1400" dirty="0"/>
              <a:t>column </a:t>
            </a:r>
            <a:r>
              <a:rPr lang="en-US" sz="1400" dirty="0" smtClean="0"/>
              <a:t>in </a:t>
            </a:r>
            <a:r>
              <a:rPr lang="en-US" sz="1400" dirty="0"/>
              <a:t>the </a:t>
            </a:r>
            <a:r>
              <a:rPr lang="en-US" sz="1400" dirty="0" smtClean="0"/>
              <a:t>“reaction rate” text field, type: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 </a:t>
            </a:r>
            <a:r>
              <a:rPr lang="en-US" sz="1400" dirty="0"/>
              <a:t>“(Vmax2*</a:t>
            </a:r>
            <a:r>
              <a:rPr lang="en-US" sz="1400" dirty="0" err="1"/>
              <a:t>rfB</a:t>
            </a:r>
            <a:r>
              <a:rPr lang="en-US" sz="1400" dirty="0"/>
              <a:t>*Laser*((t&gt;1.0)&amp;&amp;(t&lt;1.5</a:t>
            </a:r>
            <a:r>
              <a:rPr lang="en-US" sz="1400" dirty="0" smtClean="0"/>
              <a:t>)))”.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Press “Enter” on your keyboard to </a:t>
            </a:r>
            <a:r>
              <a:rPr lang="en-US" sz="1400" dirty="0" smtClean="0"/>
              <a:t>accept the entry.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2596616" y="5228133"/>
            <a:ext cx="6433969" cy="22472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5103628" y="4460801"/>
            <a:ext cx="1773" cy="71551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0" y="1119963"/>
            <a:ext cx="225056" cy="2551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27151" y="2038054"/>
            <a:ext cx="387822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Ensure that the “bleaching 2” node is still selected.</a:t>
            </a:r>
            <a:endParaRPr lang="en-US" sz="1400" dirty="0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 flipV="1">
            <a:off x="2768896" y="1371600"/>
            <a:ext cx="16834" cy="66276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5805376" y="2191942"/>
            <a:ext cx="39695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30679" y="1417674"/>
            <a:ext cx="1793358" cy="228954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602"/>
            <a:ext cx="9144000" cy="61808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799" y="5411873"/>
            <a:ext cx="6298019" cy="2001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99132" y="4000797"/>
            <a:ext cx="4172022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Under </a:t>
            </a:r>
            <a:r>
              <a:rPr lang="en-US" sz="1400" dirty="0"/>
              <a:t>the </a:t>
            </a:r>
            <a:r>
              <a:rPr lang="en-US" sz="1400" dirty="0" smtClean="0"/>
              <a:t>“Expression” column, in </a:t>
            </a:r>
            <a:r>
              <a:rPr lang="en-US" sz="1400" dirty="0"/>
              <a:t>the </a:t>
            </a:r>
            <a:r>
              <a:rPr lang="en-US" sz="1400" dirty="0" smtClean="0"/>
              <a:t>“Vmax2” text field, </a:t>
            </a:r>
            <a:r>
              <a:rPr lang="en-US" sz="1400" dirty="0"/>
              <a:t>type “50</a:t>
            </a:r>
            <a:r>
              <a:rPr lang="en-US" sz="1400" dirty="0" smtClean="0"/>
              <a:t>”.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Press </a:t>
            </a:r>
            <a:r>
              <a:rPr lang="en-US" sz="1400" dirty="0"/>
              <a:t>“Enter” on your keyboard to </a:t>
            </a:r>
            <a:r>
              <a:rPr lang="en-US" sz="1400" dirty="0" smtClean="0"/>
              <a:t>accept your entry.</a:t>
            </a:r>
            <a:endParaRPr lang="en-US" sz="1400" dirty="0"/>
          </a:p>
        </p:txBody>
      </p:sp>
      <p:sp>
        <p:nvSpPr>
          <p:cNvPr id="52231" name="Line 7"/>
          <p:cNvSpPr>
            <a:spLocks noChangeShapeType="1"/>
          </p:cNvSpPr>
          <p:nvPr/>
        </p:nvSpPr>
        <p:spPr bwMode="auto">
          <a:xfrm>
            <a:off x="5185143" y="4742583"/>
            <a:ext cx="10634" cy="66928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27151" y="2038054"/>
            <a:ext cx="387822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Ensure that the “bleaching 2” node is still selected.</a:t>
            </a:r>
            <a:endParaRPr lang="en-US" sz="1400" dirty="0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5805376" y="2191942"/>
            <a:ext cx="39695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30679" y="1417674"/>
            <a:ext cx="1793358" cy="228954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22"/>
            <a:ext cx="9144000" cy="61563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2149549"/>
            <a:ext cx="914400" cy="1896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55190" y="3986703"/>
            <a:ext cx="1052792" cy="8263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81200" y="2031386"/>
            <a:ext cx="4532839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“Applications” &gt; </a:t>
            </a:r>
            <a:r>
              <a:rPr lang="en-US" sz="1400" dirty="0" smtClean="0"/>
              <a:t>“New Application” </a:t>
            </a:r>
            <a:r>
              <a:rPr lang="en-US" sz="1400" dirty="0"/>
              <a:t>&gt; “Deterministic”.</a:t>
            </a:r>
          </a:p>
        </p:txBody>
      </p:sp>
      <p:sp>
        <p:nvSpPr>
          <p:cNvPr id="53260" name="Line 12"/>
          <p:cNvSpPr>
            <a:spLocks noChangeShapeType="1"/>
          </p:cNvSpPr>
          <p:nvPr/>
        </p:nvSpPr>
        <p:spPr bwMode="auto">
          <a:xfrm flipH="1">
            <a:off x="1066800" y="2223977"/>
            <a:ext cx="9144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3261" name="Line 13"/>
          <p:cNvSpPr>
            <a:spLocks noChangeShapeType="1"/>
          </p:cNvSpPr>
          <p:nvPr/>
        </p:nvSpPr>
        <p:spPr bwMode="auto">
          <a:xfrm>
            <a:off x="2889783" y="2339163"/>
            <a:ext cx="5817" cy="164754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09"/>
            <a:ext cx="9144000" cy="6184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800" y="1040206"/>
            <a:ext cx="2133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43200" y="1726006"/>
            <a:ext cx="57150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Double click “Application0” under the “Name” column. </a:t>
            </a:r>
          </a:p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Type in “Compartmental” and press “Enter” on your keyboard to accept your entry. </a:t>
            </a:r>
            <a:endParaRPr lang="en-US" sz="1400" dirty="0"/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 flipV="1">
            <a:off x="3581400" y="1268806"/>
            <a:ext cx="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2651" y="2119423"/>
            <a:ext cx="857693" cy="2055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98381" y="2863702"/>
            <a:ext cx="486971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</a:rPr>
              <a:t>This compartmental application will be used to determine the steady-state concentrations for the binding reaction.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629"/>
            <a:ext cx="9144000" cy="617674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982972" y="1779587"/>
            <a:ext cx="33528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Double click “Compartmental”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to access the “Geometry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 &gt; “Structure Mapping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menu.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23953" y="3358116"/>
            <a:ext cx="5915247" cy="7814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8403" y="4647094"/>
            <a:ext cx="6462823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In 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“Size” column, enter the following numbers as listed in the table below for each structure.  Press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“Enter” on your keyboard 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accept your entries.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 flipV="1">
            <a:off x="6556740" y="4139608"/>
            <a:ext cx="4603" cy="50748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3"/>
          <p:cNvSpPr/>
          <p:nvPr/>
        </p:nvSpPr>
        <p:spPr>
          <a:xfrm>
            <a:off x="152400" y="1857152"/>
            <a:ext cx="914400" cy="2113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309" name="Line 13"/>
          <p:cNvSpPr>
            <a:spLocks noChangeShapeType="1"/>
          </p:cNvSpPr>
          <p:nvPr/>
        </p:nvSpPr>
        <p:spPr bwMode="auto">
          <a:xfrm flipH="1">
            <a:off x="1449572" y="2160587"/>
            <a:ext cx="5334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3"/>
          <p:cNvSpPr/>
          <p:nvPr/>
        </p:nvSpPr>
        <p:spPr>
          <a:xfrm>
            <a:off x="668079" y="2057400"/>
            <a:ext cx="799214" cy="1746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641390"/>
              </p:ext>
            </p:extLst>
          </p:nvPr>
        </p:nvGraphicFramePr>
        <p:xfrm>
          <a:off x="3941135" y="5227589"/>
          <a:ext cx="331735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679">
                  <a:extLst>
                    <a:ext uri="{9D8B030D-6E8A-4147-A177-3AD203B41FA5}">
                      <a16:colId xmlns:a16="http://schemas.microsoft.com/office/drawing/2014/main" xmlns="" val="3800993712"/>
                    </a:ext>
                  </a:extLst>
                </a:gridCol>
                <a:gridCol w="1658679">
                  <a:extLst>
                    <a:ext uri="{9D8B030D-6E8A-4147-A177-3AD203B41FA5}">
                      <a16:colId xmlns:a16="http://schemas.microsoft.com/office/drawing/2014/main" xmlns="" val="3167246893"/>
                    </a:ext>
                  </a:extLst>
                </a:gridCol>
              </a:tblGrid>
              <a:tr h="2183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Structure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Size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7680804"/>
                  </a:ext>
                </a:extLst>
              </a:tr>
              <a:tr h="2183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Cyt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523.33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1261696"/>
                  </a:ext>
                </a:extLst>
              </a:tr>
              <a:tr h="2183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Nuc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26.1665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7783517"/>
                  </a:ext>
                </a:extLst>
              </a:tr>
              <a:tr h="2183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130.8325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9493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526815" y="844598"/>
            <a:ext cx="739896" cy="2163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54004" y="1094832"/>
            <a:ext cx="915131" cy="25233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62"/>
            <a:ext cx="9144000" cy="61564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9511" y="818706"/>
            <a:ext cx="863009" cy="2853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0800" y="1104014"/>
            <a:ext cx="386316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5056" y="498788"/>
            <a:ext cx="28194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“Specifications” &gt; “Species”.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3958" y="3090133"/>
            <a:ext cx="582132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In the </a:t>
            </a:r>
            <a:r>
              <a:rPr lang="en-US" sz="1400" dirty="0" smtClean="0"/>
              <a:t>“Initial Condition” column, enter the values for each species as listed in the table below. </a:t>
            </a:r>
            <a:r>
              <a:rPr lang="en-US" sz="1400" dirty="0"/>
              <a:t>Press “Enter” on your keyboard to </a:t>
            </a:r>
            <a:r>
              <a:rPr lang="en-US" sz="1400" dirty="0" smtClean="0"/>
              <a:t>accept your entries.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2590800" y="1332614"/>
            <a:ext cx="6400800" cy="7230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8144540" y="2055628"/>
            <a:ext cx="30126" cy="98885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78083"/>
              </p:ext>
            </p:extLst>
          </p:nvPr>
        </p:nvGraphicFramePr>
        <p:xfrm>
          <a:off x="4404538" y="3731686"/>
          <a:ext cx="3009900" cy="1473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xmlns="" val="3094855685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xmlns="" val="2327176999"/>
                    </a:ext>
                  </a:extLst>
                </a:gridCol>
              </a:tblGrid>
              <a:tr h="368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Species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Initial</a:t>
                      </a:r>
                      <a:r>
                        <a:rPr lang="en-US" sz="1200" baseline="0" dirty="0" smtClean="0"/>
                        <a:t> Condition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2394453"/>
                  </a:ext>
                </a:extLst>
              </a:tr>
              <a:tr h="368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5.0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8538881"/>
                  </a:ext>
                </a:extLst>
              </a:tr>
              <a:tr h="368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5.0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4991578"/>
                  </a:ext>
                </a:extLst>
              </a:tr>
              <a:tr h="368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20.0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036321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403"/>
            <a:ext cx="9144000" cy="62171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0065" y="1461504"/>
            <a:ext cx="2971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Now is a good time to save your model. Go to File&gt;Save As…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743200" y="5876260"/>
            <a:ext cx="3579628" cy="181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38600" y="6134986"/>
            <a:ext cx="4572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59781" y="4664075"/>
            <a:ext cx="395763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Type </a:t>
            </a:r>
            <a:r>
              <a:rPr lang="en-US" sz="1400" dirty="0"/>
              <a:t>a </a:t>
            </a:r>
            <a:r>
              <a:rPr lang="en-US" sz="1400" dirty="0" smtClean="0"/>
              <a:t>name, in the </a:t>
            </a:r>
            <a:r>
              <a:rPr lang="en-US" sz="1400" dirty="0"/>
              <a:t>“Please type in a new name</a:t>
            </a:r>
            <a:r>
              <a:rPr lang="en-US" sz="1400" dirty="0" smtClean="0"/>
              <a:t>:” text field </a:t>
            </a:r>
            <a:r>
              <a:rPr lang="en-US" sz="1400" dirty="0"/>
              <a:t>and </a:t>
            </a:r>
            <a:r>
              <a:rPr lang="en-US" sz="1400" dirty="0" smtClean="0"/>
              <a:t>press </a:t>
            </a:r>
            <a:r>
              <a:rPr lang="en-US" sz="1400" dirty="0"/>
              <a:t>“Save”.</a:t>
            </a:r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 flipH="1">
            <a:off x="3705447" y="5219700"/>
            <a:ext cx="1772" cy="65656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74158"/>
            <a:ext cx="1850065" cy="31974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666"/>
            <a:ext cx="9144000" cy="6180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2640012"/>
            <a:ext cx="884274" cy="2095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37637" y="1091609"/>
            <a:ext cx="588335" cy="22110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49033" y="2389187"/>
            <a:ext cx="22479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“Simulations” and the </a:t>
            </a:r>
            <a:r>
              <a:rPr lang="en-US" sz="1400" dirty="0" smtClean="0"/>
              <a:t>“New Simulation” </a:t>
            </a:r>
            <a:r>
              <a:rPr lang="en-US" sz="1400" dirty="0"/>
              <a:t>icon.</a:t>
            </a:r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H="1">
            <a:off x="1417673" y="2744769"/>
            <a:ext cx="1031359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 flipV="1">
            <a:off x="2707762" y="1573619"/>
            <a:ext cx="5316" cy="78858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45476" y="1312715"/>
            <a:ext cx="265247" cy="2609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948"/>
            <a:ext cx="9144000" cy="6162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24200" y="1311349"/>
            <a:ext cx="3048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82703" y="2280588"/>
            <a:ext cx="262092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</a:t>
            </a:r>
            <a:r>
              <a:rPr lang="en-US" sz="1400" dirty="0" smtClean="0"/>
              <a:t>“Edit Simulation” </a:t>
            </a:r>
            <a:r>
              <a:rPr lang="en-US" sz="1400" dirty="0"/>
              <a:t>icon.</a:t>
            </a:r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 flipH="1" flipV="1">
            <a:off x="3278370" y="1616149"/>
            <a:ext cx="10635" cy="65921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869"/>
            <a:ext cx="9144000" cy="6162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66326" y="3184836"/>
            <a:ext cx="1760632" cy="19631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2209800"/>
            <a:ext cx="33528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Type </a:t>
            </a:r>
            <a:r>
              <a:rPr lang="en-US" sz="1400" dirty="0" smtClean="0"/>
              <a:t>Ending Time = 30.0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038600" y="6051158"/>
            <a:ext cx="469605" cy="22205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 flipH="1">
            <a:off x="3289005" y="2526822"/>
            <a:ext cx="1972" cy="64876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6" name="Line 12"/>
          <p:cNvSpPr>
            <a:spLocks noChangeShapeType="1"/>
          </p:cNvSpPr>
          <p:nvPr/>
        </p:nvSpPr>
        <p:spPr bwMode="auto">
          <a:xfrm>
            <a:off x="4279417" y="5600700"/>
            <a:ext cx="0" cy="45045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12717" y="5256028"/>
            <a:ext cx="10668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“OK”.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22857" y="984407"/>
            <a:ext cx="4572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26958" y="925063"/>
            <a:ext cx="12954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“Solver”.</a:t>
            </a: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H="1" flipV="1">
            <a:off x="3180057" y="1096513"/>
            <a:ext cx="722517" cy="219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20"/>
            <a:ext cx="9144000" cy="61643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2800" y="4231758"/>
            <a:ext cx="708837" cy="2494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599814" y="4481184"/>
            <a:ext cx="3459126" cy="190543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97400" y="2971800"/>
            <a:ext cx="412273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the “Annotations”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ab and type “Cytosol” in the “Text Annotations” text box.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4114800" y="3495020"/>
            <a:ext cx="482600" cy="61978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6705600" y="3495020"/>
            <a:ext cx="0" cy="98616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9"/>
            <a:ext cx="9144000" cy="6172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76706" y="1311636"/>
            <a:ext cx="255181" cy="2690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98334" y="2287984"/>
            <a:ext cx="437197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green play icon to </a:t>
            </a:r>
            <a:r>
              <a:rPr lang="en-US" sz="1400" dirty="0" smtClean="0"/>
              <a:t>run and save the </a:t>
            </a:r>
            <a:r>
              <a:rPr lang="en-US" sz="1400" dirty="0"/>
              <a:t>simulation.</a:t>
            </a:r>
          </a:p>
        </p:txBody>
      </p:sp>
      <p:sp>
        <p:nvSpPr>
          <p:cNvPr id="63495" name="Line 7"/>
          <p:cNvSpPr>
            <a:spLocks noChangeShapeType="1"/>
          </p:cNvSpPr>
          <p:nvPr/>
        </p:nvSpPr>
        <p:spPr bwMode="auto">
          <a:xfrm flipH="1" flipV="1">
            <a:off x="7786575" y="1580707"/>
            <a:ext cx="3545" cy="68757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26"/>
            <a:ext cx="9144000" cy="60859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96708" y="1335411"/>
            <a:ext cx="261492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0" y="2249811"/>
            <a:ext cx="43434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</a:t>
            </a:r>
            <a:r>
              <a:rPr lang="en-US" sz="1400" dirty="0" smtClean="0"/>
              <a:t>“Results” </a:t>
            </a:r>
            <a:r>
              <a:rPr lang="en-US" sz="1400" dirty="0"/>
              <a:t>icon when the simulation is completed.</a:t>
            </a:r>
          </a:p>
        </p:txBody>
      </p:sp>
      <p:sp>
        <p:nvSpPr>
          <p:cNvPr id="64519" name="Line 7"/>
          <p:cNvSpPr>
            <a:spLocks noChangeShapeType="1"/>
          </p:cNvSpPr>
          <p:nvPr/>
        </p:nvSpPr>
        <p:spPr bwMode="auto">
          <a:xfrm flipV="1">
            <a:off x="8305800" y="1640211"/>
            <a:ext cx="0" cy="6096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828"/>
            <a:ext cx="9144000" cy="614834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584609" y="2806883"/>
            <a:ext cx="27432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Press </a:t>
            </a:r>
            <a:r>
              <a:rPr lang="en-US" sz="1400" dirty="0" smtClean="0"/>
              <a:t>“Ctrl</a:t>
            </a:r>
            <a:r>
              <a:rPr lang="en-US" sz="1400" dirty="0"/>
              <a:t>” on your keyboard and click on different species to view multiple species </a:t>
            </a:r>
            <a:r>
              <a:rPr lang="en-US" sz="1400" dirty="0" smtClean="0"/>
              <a:t>graphed </a:t>
            </a:r>
            <a:r>
              <a:rPr lang="en-US" sz="1400" dirty="0"/>
              <a:t>at once.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553157" y="1736703"/>
            <a:ext cx="1801835" cy="734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546" name="Line 10"/>
          <p:cNvSpPr>
            <a:spLocks noChangeShapeType="1"/>
          </p:cNvSpPr>
          <p:nvPr/>
        </p:nvSpPr>
        <p:spPr bwMode="auto">
          <a:xfrm flipH="1">
            <a:off x="3354991" y="1960368"/>
            <a:ext cx="1170960" cy="412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5"/>
          <p:cNvSpPr/>
          <p:nvPr/>
        </p:nvSpPr>
        <p:spPr>
          <a:xfrm>
            <a:off x="7203367" y="463398"/>
            <a:ext cx="4572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2"/>
          <p:cNvSpPr txBox="1"/>
          <p:nvPr/>
        </p:nvSpPr>
        <p:spPr>
          <a:xfrm>
            <a:off x="5526967" y="406248"/>
            <a:ext cx="11430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>
                <a:solidFill>
                  <a:srgbClr val="000000"/>
                </a:solidFill>
                <a:cs typeface="Arial" charset="0"/>
              </a:rPr>
              <a:t>Click to exit. </a:t>
            </a:r>
          </a:p>
        </p:txBody>
      </p:sp>
      <p:sp>
        <p:nvSpPr>
          <p:cNvPr id="65549" name="Line 13"/>
          <p:cNvSpPr>
            <a:spLocks noChangeShapeType="1"/>
          </p:cNvSpPr>
          <p:nvPr/>
        </p:nvSpPr>
        <p:spPr bwMode="auto">
          <a:xfrm>
            <a:off x="6669967" y="563521"/>
            <a:ext cx="5334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53157" y="2606149"/>
            <a:ext cx="1861042" cy="87383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25951" y="1796299"/>
            <a:ext cx="27432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Select the option you wish to view.</a:t>
            </a:r>
            <a:endParaRPr lang="en-US" sz="1400" dirty="0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3401040" y="3112250"/>
            <a:ext cx="1170960" cy="412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74474" y="5127677"/>
            <a:ext cx="2486093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Toggle between graph or spreadsheet view.</a:t>
            </a:r>
            <a:endParaRPr lang="en-US" sz="1400" dirty="0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7327808" y="5650897"/>
            <a:ext cx="8771" cy="65027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5"/>
          <p:cNvSpPr/>
          <p:nvPr/>
        </p:nvSpPr>
        <p:spPr>
          <a:xfrm>
            <a:off x="7012593" y="6274571"/>
            <a:ext cx="647974" cy="26518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976"/>
            <a:ext cx="9144000" cy="61080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6606" y="2284904"/>
            <a:ext cx="3063624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Select “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Compartmental”, and then right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click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to access the “Copy” option.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8765" y="2453750"/>
            <a:ext cx="1712581" cy="14801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0509" y="2197191"/>
            <a:ext cx="1309105" cy="32892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567" name="Line 7"/>
          <p:cNvSpPr>
            <a:spLocks noChangeShapeType="1"/>
          </p:cNvSpPr>
          <p:nvPr/>
        </p:nvSpPr>
        <p:spPr bwMode="auto">
          <a:xfrm flipH="1" flipV="1">
            <a:off x="1519613" y="2284902"/>
            <a:ext cx="2356991" cy="2466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2885730" y="2808124"/>
            <a:ext cx="995259" cy="13620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62"/>
            <a:ext cx="9144000" cy="6156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9983" y="1746021"/>
            <a:ext cx="3048000" cy="116955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the “Copy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of Compartmental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and then right click your mouse button to access the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“Rename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option. 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Type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Spatial” and press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“Enter” on your keyboard 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accept your entry.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683" y="2019300"/>
            <a:ext cx="1353509" cy="5016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591" name="Line 7"/>
          <p:cNvSpPr>
            <a:spLocks noChangeShapeType="1"/>
          </p:cNvSpPr>
          <p:nvPr/>
        </p:nvSpPr>
        <p:spPr bwMode="auto">
          <a:xfrm flipH="1">
            <a:off x="2792061" y="2144563"/>
            <a:ext cx="687920" cy="3763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1977" y="2407701"/>
            <a:ext cx="1716967" cy="150850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68"/>
            <a:ext cx="9144000" cy="61362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4600" y="853935"/>
            <a:ext cx="7620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29000" y="1082534"/>
            <a:ext cx="1011432" cy="27261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47900" y="2356164"/>
            <a:ext cx="32766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With “Spatial” still selected, select the “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Geometry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tab and “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Geometry Definition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tab.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2800" y="2539203"/>
            <a:ext cx="1981200" cy="55562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“Add Geometry” &gt; “New”.</a:t>
            </a:r>
          </a:p>
        </p:txBody>
      </p:sp>
      <p:sp>
        <p:nvSpPr>
          <p:cNvPr id="2" name="Rectangle 3"/>
          <p:cNvSpPr/>
          <p:nvPr/>
        </p:nvSpPr>
        <p:spPr>
          <a:xfrm>
            <a:off x="47171" y="2026263"/>
            <a:ext cx="1255355" cy="6643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621" name="Line 13"/>
          <p:cNvSpPr>
            <a:spLocks noChangeShapeType="1"/>
          </p:cNvSpPr>
          <p:nvPr/>
        </p:nvSpPr>
        <p:spPr bwMode="auto">
          <a:xfrm flipH="1">
            <a:off x="1302526" y="2584764"/>
            <a:ext cx="945374" cy="55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2" name="Line 14"/>
          <p:cNvSpPr>
            <a:spLocks noChangeShapeType="1"/>
          </p:cNvSpPr>
          <p:nvPr/>
        </p:nvSpPr>
        <p:spPr bwMode="auto">
          <a:xfrm flipV="1">
            <a:off x="2895600" y="1060764"/>
            <a:ext cx="0" cy="1295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3" name="Line 15"/>
          <p:cNvSpPr>
            <a:spLocks noChangeShapeType="1"/>
          </p:cNvSpPr>
          <p:nvPr/>
        </p:nvSpPr>
        <p:spPr bwMode="auto">
          <a:xfrm flipV="1">
            <a:off x="3886200" y="1289364"/>
            <a:ext cx="0" cy="1066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4" name="Line 16"/>
          <p:cNvSpPr>
            <a:spLocks noChangeShapeType="1"/>
          </p:cNvSpPr>
          <p:nvPr/>
        </p:nvSpPr>
        <p:spPr bwMode="auto">
          <a:xfrm flipV="1">
            <a:off x="8323943" y="2047759"/>
            <a:ext cx="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77199" y="1355153"/>
            <a:ext cx="1066801" cy="6711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15"/>
            <a:ext cx="9144000" cy="61281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2995" y="2743200"/>
            <a:ext cx="4492510" cy="1905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05262" y="4914900"/>
            <a:ext cx="52387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4114800" y="2255402"/>
            <a:ext cx="0" cy="457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9643" name="Line 11"/>
          <p:cNvSpPr>
            <a:spLocks noChangeShapeType="1"/>
          </p:cNvSpPr>
          <p:nvPr/>
        </p:nvSpPr>
        <p:spPr bwMode="auto">
          <a:xfrm>
            <a:off x="4238695" y="4533900"/>
            <a:ext cx="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90850" y="1927016"/>
            <a:ext cx="25527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Select </a:t>
            </a:r>
            <a:r>
              <a:rPr lang="en-US" sz="1400" dirty="0"/>
              <a:t>“Analytic Equations (2D)”.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6732" y="4183321"/>
            <a:ext cx="10668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“OK”.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851"/>
            <a:ext cx="9144000" cy="61282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4787" y="1835927"/>
            <a:ext cx="827785" cy="1704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50037" y="880672"/>
            <a:ext cx="33528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Double </a:t>
            </a:r>
            <a:r>
              <a:rPr lang="en-US" sz="1400" dirty="0"/>
              <a:t>click “subdomain0” and type “</a:t>
            </a:r>
            <a:r>
              <a:rPr lang="en-US" sz="1400" dirty="0" err="1"/>
              <a:t>Cyt</a:t>
            </a:r>
            <a:r>
              <a:rPr lang="en-US" sz="1400" dirty="0"/>
              <a:t>”. Press “Enter” on your keyboard to </a:t>
            </a:r>
            <a:r>
              <a:rPr lang="en-US" sz="1400" dirty="0" smtClean="0"/>
              <a:t>accept your entry.</a:t>
            </a:r>
            <a:endParaRPr lang="en-US" sz="1400" dirty="0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H="1">
            <a:off x="3058964" y="1170958"/>
            <a:ext cx="691073" cy="66496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629"/>
            <a:ext cx="9144000" cy="61767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14384" y="2077684"/>
            <a:ext cx="1066800" cy="2116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1644" y="2288329"/>
            <a:ext cx="28956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“Add Subdomain” &gt; “Analytic”.</a:t>
            </a:r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 flipV="1">
            <a:off x="6707244" y="2453201"/>
            <a:ext cx="628240" cy="712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35484" y="2269005"/>
            <a:ext cx="1808516" cy="44788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9"/>
            <a:ext cx="9144000" cy="6172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9134" y="886542"/>
            <a:ext cx="2751903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drop down menu next to “Select Subdomain Shape</a:t>
            </a:r>
            <a:r>
              <a:rPr lang="en-US" sz="1400" dirty="0" smtClean="0"/>
              <a:t>:”, select </a:t>
            </a:r>
            <a:r>
              <a:rPr lang="en-US" sz="1400" dirty="0"/>
              <a:t>“Circle”.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3409265" y="2403476"/>
            <a:ext cx="2327115" cy="26078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71831" y="3122029"/>
            <a:ext cx="3376568" cy="1822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6641" y="3040367"/>
            <a:ext cx="213360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In the “Center Point (</a:t>
            </a:r>
            <a:r>
              <a:rPr lang="en-US" sz="1400" dirty="0" err="1" smtClean="0"/>
              <a:t>x,y</a:t>
            </a:r>
            <a:r>
              <a:rPr lang="en-US" sz="1400" dirty="0" smtClean="0"/>
              <a:t>)” text field, enter 0,0, and in the </a:t>
            </a:r>
            <a:r>
              <a:rPr lang="en-US" sz="1400" dirty="0"/>
              <a:t>“Radius</a:t>
            </a:r>
            <a:r>
              <a:rPr lang="en-US" sz="1400" dirty="0" smtClean="0"/>
              <a:t>” text field, enter </a:t>
            </a:r>
            <a:r>
              <a:rPr lang="en-US" sz="1400" dirty="0"/>
              <a:t>“10”.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47057" y="4891781"/>
            <a:ext cx="945962" cy="2130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0457" y="4826866"/>
            <a:ext cx="23622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</a:t>
            </a:r>
            <a:r>
              <a:rPr lang="en-US" sz="1400" dirty="0" smtClean="0"/>
              <a:t>“New </a:t>
            </a:r>
            <a:r>
              <a:rPr lang="en-US" sz="1400" dirty="0"/>
              <a:t>Subdomain”.</a:t>
            </a:r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4558843" y="1625206"/>
            <a:ext cx="11159" cy="77439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2718" name="Line 14"/>
          <p:cNvSpPr>
            <a:spLocks noChangeShapeType="1"/>
          </p:cNvSpPr>
          <p:nvPr/>
        </p:nvSpPr>
        <p:spPr bwMode="auto">
          <a:xfrm flipV="1">
            <a:off x="2351489" y="3203689"/>
            <a:ext cx="520342" cy="309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3132657" y="4998316"/>
            <a:ext cx="9144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71831" y="3517421"/>
            <a:ext cx="3396342" cy="1660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V="1">
            <a:off x="2355865" y="3595991"/>
            <a:ext cx="520342" cy="309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9"/>
            <a:ext cx="9144000" cy="6172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3100" y="1090063"/>
            <a:ext cx="228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200" y="2057400"/>
            <a:ext cx="320040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“Compartment Tool”.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H</a:t>
            </a:r>
            <a:r>
              <a:rPr lang="en-US" sz="1400" smtClean="0">
                <a:solidFill>
                  <a:srgbClr val="000000"/>
                </a:solidFill>
                <a:cs typeface="Arial" charset="0"/>
              </a:rPr>
              <a:t>over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on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dotted black lines so they turn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green. Click with your left mouse and select “Add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Membrane”.</a:t>
            </a:r>
          </a:p>
        </p:txBody>
      </p:sp>
      <p:sp>
        <p:nvSpPr>
          <p:cNvPr id="15364" name="Line 8"/>
          <p:cNvSpPr>
            <a:spLocks noChangeShapeType="1"/>
          </p:cNvSpPr>
          <p:nvPr/>
        </p:nvSpPr>
        <p:spPr bwMode="auto">
          <a:xfrm flipH="1" flipV="1">
            <a:off x="3241700" y="1318662"/>
            <a:ext cx="644500" cy="73873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65" name="Line 9"/>
          <p:cNvSpPr>
            <a:spLocks noChangeShapeType="1"/>
          </p:cNvSpPr>
          <p:nvPr/>
        </p:nvSpPr>
        <p:spPr bwMode="auto">
          <a:xfrm>
            <a:off x="7086600" y="2438400"/>
            <a:ext cx="762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19"/>
            <a:ext cx="9144000" cy="6192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9548" y="1600905"/>
            <a:ext cx="34290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Double click “subdomain0” and type “</a:t>
            </a:r>
            <a:r>
              <a:rPr lang="en-US" sz="1400" dirty="0" err="1"/>
              <a:t>Nuc</a:t>
            </a:r>
            <a:r>
              <a:rPr lang="en-US" sz="1400" dirty="0"/>
              <a:t>”.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Press “Enter” on your keyboard to </a:t>
            </a:r>
            <a:r>
              <a:rPr lang="en-US" sz="1400" dirty="0" smtClean="0"/>
              <a:t>accept your entry.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2634108" y="1792619"/>
            <a:ext cx="8382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 flipH="1" flipV="1">
            <a:off x="3472308" y="1946763"/>
            <a:ext cx="667240" cy="44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07"/>
            <a:ext cx="9144000" cy="612418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514600" y="4226379"/>
            <a:ext cx="381000" cy="2376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25156" y="4010479"/>
            <a:ext cx="4050393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</a:t>
            </a:r>
            <a:r>
              <a:rPr lang="en-US" sz="1400" dirty="0" smtClean="0"/>
              <a:t>black up and </a:t>
            </a:r>
            <a:r>
              <a:rPr lang="en-US" sz="1400" dirty="0"/>
              <a:t>down </a:t>
            </a:r>
            <a:r>
              <a:rPr lang="en-US" sz="1400" dirty="0" smtClean="0"/>
              <a:t>arrows </a:t>
            </a:r>
            <a:r>
              <a:rPr lang="en-US" sz="1400" dirty="0"/>
              <a:t>icon to </a:t>
            </a:r>
            <a:r>
              <a:rPr lang="en-US" sz="1400" dirty="0" smtClean="0"/>
              <a:t>toggle between a large and small “Slice View” </a:t>
            </a:r>
            <a:r>
              <a:rPr lang="en-US" sz="1400" dirty="0"/>
              <a:t>window</a:t>
            </a:r>
            <a:r>
              <a:rPr lang="en-US" sz="1400" dirty="0" smtClean="0"/>
              <a:t>. </a:t>
            </a:r>
            <a:r>
              <a:rPr lang="en-US" sz="1400" dirty="0" err="1" smtClean="0"/>
              <a:t>VCell</a:t>
            </a:r>
            <a:r>
              <a:rPr lang="en-US" sz="1400" dirty="0" smtClean="0"/>
              <a:t> defaults to the small view.</a:t>
            </a:r>
            <a:endParaRPr lang="en-US" sz="1400" dirty="0"/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 flipH="1">
            <a:off x="2908300" y="4347936"/>
            <a:ext cx="609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884"/>
            <a:ext cx="9144000" cy="6140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70150" y="6271079"/>
            <a:ext cx="381000" cy="2376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80706" y="6055179"/>
            <a:ext cx="4050393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</a:t>
            </a:r>
            <a:r>
              <a:rPr lang="en-US" sz="1400" dirty="0" smtClean="0"/>
              <a:t>black up and </a:t>
            </a:r>
            <a:r>
              <a:rPr lang="en-US" sz="1400" dirty="0"/>
              <a:t>down </a:t>
            </a:r>
            <a:r>
              <a:rPr lang="en-US" sz="1400" dirty="0" smtClean="0"/>
              <a:t>arrows </a:t>
            </a:r>
            <a:r>
              <a:rPr lang="en-US" sz="1400" dirty="0"/>
              <a:t>icon to </a:t>
            </a:r>
            <a:r>
              <a:rPr lang="en-US" sz="1400" dirty="0" smtClean="0"/>
              <a:t>toggle between a large and small “Slice View” </a:t>
            </a:r>
            <a:r>
              <a:rPr lang="en-US" sz="1400" dirty="0"/>
              <a:t>window</a:t>
            </a:r>
            <a:r>
              <a:rPr lang="en-US" sz="1400" dirty="0" smtClean="0"/>
              <a:t>. This is the large view.</a:t>
            </a:r>
            <a:endParaRPr lang="en-US" sz="1400" dirty="0"/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 flipH="1">
            <a:off x="2863850" y="6392636"/>
            <a:ext cx="609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5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929"/>
            <a:ext cx="9144000" cy="6132142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 flipV="1">
            <a:off x="2819400" y="3268432"/>
            <a:ext cx="2413000" cy="214083"/>
          </a:xfrm>
          <a:prstGeom prst="rect">
            <a:avLst/>
          </a:prstGeom>
          <a:noFill/>
          <a:ln w="38100" algn="ctr">
            <a:solidFill>
              <a:srgbClr val="00B0F0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dk1"/>
              </a:solidFill>
              <a:latin typeface="+mn-lt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9400" y="3482515"/>
            <a:ext cx="2413000" cy="21408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78150" y="2175367"/>
            <a:ext cx="1828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In the “Size” text field, </a:t>
            </a:r>
            <a:r>
              <a:rPr lang="en-US" sz="1400" dirty="0"/>
              <a:t>type “22” for X and Y.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50" y="2989941"/>
            <a:ext cx="206375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In the “Origin” text field, </a:t>
            </a:r>
            <a:r>
              <a:rPr lang="en-US" sz="1400" dirty="0"/>
              <a:t>type “-11” for X and Y.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49700" y="3863515"/>
            <a:ext cx="558800" cy="1759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28144" y="4411433"/>
            <a:ext cx="10668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“OK”.</a:t>
            </a:r>
          </a:p>
        </p:txBody>
      </p:sp>
      <p:sp>
        <p:nvSpPr>
          <p:cNvPr id="76813" name="Line 13"/>
          <p:cNvSpPr>
            <a:spLocks noChangeShapeType="1"/>
          </p:cNvSpPr>
          <p:nvPr/>
        </p:nvSpPr>
        <p:spPr bwMode="auto">
          <a:xfrm>
            <a:off x="3650343" y="2711450"/>
            <a:ext cx="7257" cy="55698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814" name="Line 14"/>
          <p:cNvSpPr>
            <a:spLocks noChangeShapeType="1"/>
          </p:cNvSpPr>
          <p:nvPr/>
        </p:nvSpPr>
        <p:spPr bwMode="auto">
          <a:xfrm>
            <a:off x="2133600" y="3513161"/>
            <a:ext cx="225692" cy="11651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815" name="Line 15"/>
          <p:cNvSpPr>
            <a:spLocks noChangeShapeType="1"/>
          </p:cNvSpPr>
          <p:nvPr/>
        </p:nvSpPr>
        <p:spPr bwMode="auto">
          <a:xfrm flipV="1">
            <a:off x="4267200" y="4030433"/>
            <a:ext cx="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12143" y="1289082"/>
            <a:ext cx="16764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“Edit Domain”.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98570" y="1384332"/>
            <a:ext cx="886279" cy="1433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Arrow Connector 14"/>
          <p:cNvCxnSpPr>
            <a:stCxn id="13" idx="3"/>
            <a:endCxn id="14" idx="1"/>
          </p:cNvCxnSpPr>
          <p:nvPr/>
        </p:nvCxnSpPr>
        <p:spPr>
          <a:xfrm flipV="1">
            <a:off x="4488543" y="1456013"/>
            <a:ext cx="410027" cy="451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839"/>
            <a:ext cx="9144000" cy="61503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35250" y="3270250"/>
            <a:ext cx="2349500" cy="20510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82267" y="1392919"/>
            <a:ext cx="3483864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Your “Slice View” should </a:t>
            </a:r>
            <a:r>
              <a:rPr lang="en-US" sz="1400" dirty="0" smtClean="0"/>
              <a:t>display </a:t>
            </a:r>
            <a:r>
              <a:rPr lang="en-US" sz="1400" dirty="0"/>
              <a:t>a circle of radius 10 </a:t>
            </a:r>
            <a:r>
              <a:rPr lang="en-US" sz="1400" dirty="0" smtClean="0"/>
              <a:t>µm, inside </a:t>
            </a:r>
            <a:r>
              <a:rPr lang="en-US" sz="1400" dirty="0"/>
              <a:t>of </a:t>
            </a:r>
            <a:r>
              <a:rPr lang="en-US" sz="1400" dirty="0" smtClean="0"/>
              <a:t>a </a:t>
            </a:r>
            <a:r>
              <a:rPr lang="en-US" sz="1400" dirty="0"/>
              <a:t>22 X 22 µm  square.</a:t>
            </a: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 flipH="1">
            <a:off x="2921000" y="1916140"/>
            <a:ext cx="0" cy="115091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7501" y="2592019"/>
            <a:ext cx="3209925" cy="116955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Use 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“Line Tool”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to drag a line from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each “Structure”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its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corresponding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“subdomain”. 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You must grab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“Line Tool”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 for each mapping.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0800" y="1600200"/>
            <a:ext cx="262129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90692" y="1032312"/>
            <a:ext cx="2858749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Go 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the “Structure Mapping” tab.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Rectangle 6"/>
          <p:cNvSpPr/>
          <p:nvPr/>
        </p:nvSpPr>
        <p:spPr>
          <a:xfrm>
            <a:off x="2539593" y="1104291"/>
            <a:ext cx="942441" cy="205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871" name="Line 23"/>
          <p:cNvSpPr>
            <a:spLocks noChangeShapeType="1"/>
          </p:cNvSpPr>
          <p:nvPr/>
        </p:nvSpPr>
        <p:spPr bwMode="auto">
          <a:xfrm flipH="1">
            <a:off x="3481092" y="1210569"/>
            <a:ext cx="6096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872" name="Line 24"/>
          <p:cNvSpPr>
            <a:spLocks noChangeShapeType="1"/>
          </p:cNvSpPr>
          <p:nvPr/>
        </p:nvSpPr>
        <p:spPr bwMode="auto">
          <a:xfrm flipH="1" flipV="1">
            <a:off x="2743199" y="1828800"/>
            <a:ext cx="7315" cy="762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Rectangle 6"/>
          <p:cNvSpPr/>
          <p:nvPr/>
        </p:nvSpPr>
        <p:spPr>
          <a:xfrm>
            <a:off x="2538652" y="854982"/>
            <a:ext cx="745874" cy="2480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V="1">
            <a:off x="5128840" y="2352310"/>
            <a:ext cx="2137499" cy="765793"/>
          </a:xfrm>
          <a:prstGeom prst="line">
            <a:avLst/>
          </a:prstGeom>
          <a:noFill/>
          <a:ln w="38100">
            <a:solidFill>
              <a:srgbClr val="FF00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982"/>
            <a:ext cx="9144000" cy="61020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500" y="2186550"/>
            <a:ext cx="1333500" cy="3280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1078" y="2953512"/>
            <a:ext cx="816864" cy="2432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22284" y="1402385"/>
            <a:ext cx="274015" cy="2215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50971" y="2501798"/>
            <a:ext cx="381000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Go back to “Applications” &gt; “Compartmental” &gt;“Simulations”.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 </a:t>
            </a:r>
            <a:endParaRPr lang="en-US" sz="1400" dirty="0" smtClean="0">
              <a:solidFill>
                <a:srgbClr val="000000"/>
              </a:solidFill>
              <a:cs typeface="Arial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the Simulation and press the “Simulation Results” icon.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 flipH="1" flipV="1">
            <a:off x="1524000" y="2391156"/>
            <a:ext cx="1828800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 flipH="1">
            <a:off x="1447800" y="2772156"/>
            <a:ext cx="1905000" cy="304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85" name="Line 13"/>
          <p:cNvSpPr>
            <a:spLocks noChangeShapeType="1"/>
          </p:cNvSpPr>
          <p:nvPr/>
        </p:nvSpPr>
        <p:spPr bwMode="auto">
          <a:xfrm flipV="1">
            <a:off x="7160971" y="1623974"/>
            <a:ext cx="1061313" cy="8778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89581" y="1828581"/>
            <a:ext cx="6466637" cy="1611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329"/>
            <a:ext cx="9144000" cy="6144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68452" y="6088743"/>
            <a:ext cx="283247" cy="2535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23930" y="4679042"/>
            <a:ext cx="22098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spreadsheet icon.</a:t>
            </a:r>
          </a:p>
        </p:txBody>
      </p:sp>
      <p:sp>
        <p:nvSpPr>
          <p:cNvPr id="80903" name="Line 7"/>
          <p:cNvSpPr>
            <a:spLocks noChangeShapeType="1"/>
          </p:cNvSpPr>
          <p:nvPr/>
        </p:nvSpPr>
        <p:spPr bwMode="auto">
          <a:xfrm>
            <a:off x="7497287" y="5021942"/>
            <a:ext cx="0" cy="1066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1562" y="877824"/>
            <a:ext cx="570585" cy="2340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39673" y="994867"/>
            <a:ext cx="15856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</a:t>
            </a:r>
            <a:r>
              <a:rPr lang="en-US" sz="1400" dirty="0" smtClean="0"/>
              <a:t>“View Data”.</a:t>
            </a:r>
            <a:endParaRPr lang="en-US" sz="1400" dirty="0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 flipV="1">
            <a:off x="2092146" y="1002732"/>
            <a:ext cx="1147526" cy="10917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09"/>
            <a:ext cx="9144000" cy="6144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42923" y="2583237"/>
            <a:ext cx="1896963" cy="1599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2448" y="2999232"/>
            <a:ext cx="1896962" cy="4535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6701" y="3686899"/>
            <a:ext cx="2095500" cy="116955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“BS”,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and then press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“Ctrl” on your keyboard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to allow you to also select 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rB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”,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rf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and 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rfB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1929" name="Line 9"/>
          <p:cNvSpPr>
            <a:spLocks noChangeShapeType="1"/>
          </p:cNvSpPr>
          <p:nvPr/>
        </p:nvSpPr>
        <p:spPr bwMode="auto">
          <a:xfrm flipV="1">
            <a:off x="1276225" y="2667833"/>
            <a:ext cx="0" cy="1676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0" name="Line 10"/>
          <p:cNvSpPr>
            <a:spLocks noChangeShapeType="1"/>
          </p:cNvSpPr>
          <p:nvPr/>
        </p:nvSpPr>
        <p:spPr bwMode="auto">
          <a:xfrm flipV="1">
            <a:off x="1285750" y="3167513"/>
            <a:ext cx="238125" cy="1326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1" name="Line 11"/>
          <p:cNvSpPr>
            <a:spLocks noChangeShapeType="1"/>
          </p:cNvSpPr>
          <p:nvPr/>
        </p:nvSpPr>
        <p:spPr bwMode="auto">
          <a:xfrm flipV="1">
            <a:off x="1276225" y="2682340"/>
            <a:ext cx="276223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96"/>
            <a:ext cx="9144000" cy="6140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96925" y="5826825"/>
            <a:ext cx="3976565" cy="21552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2129" y="3977696"/>
            <a:ext cx="342900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“BS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”,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 and then press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“Ctrl” on your keyboard and click the final concentrations for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rB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”,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rf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and “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rfB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”.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Right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click your mouse and select “Copy Cells”.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>
            <a:off x="6226629" y="4948174"/>
            <a:ext cx="6257" cy="87865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80083" y="2479853"/>
            <a:ext cx="1858061" cy="8997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7694" y="1883382"/>
            <a:ext cx="326845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Use the “Selection Tool” to select the compartment “m0”. 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926150" y="2144992"/>
            <a:ext cx="579352" cy="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96568" y="3411258"/>
            <a:ext cx="3746307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On the “Object Properties” tab, type </a:t>
            </a:r>
            <a:r>
              <a:rPr lang="en-US" sz="1400" dirty="0"/>
              <a:t>“</a:t>
            </a:r>
            <a:r>
              <a:rPr lang="en-US" sz="1400" dirty="0" smtClean="0"/>
              <a:t>NM”, for </a:t>
            </a:r>
            <a:r>
              <a:rPr lang="en-US" sz="1400" dirty="0"/>
              <a:t>“Nuclear Membrane</a:t>
            </a:r>
            <a:r>
              <a:rPr lang="en-US" sz="1400" dirty="0" smtClean="0"/>
              <a:t>”,  in the “Structure Name” text field </a:t>
            </a:r>
            <a:r>
              <a:rPr lang="en-US" sz="1400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2573641" y="4463710"/>
            <a:ext cx="881535" cy="2827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45478" y="1074944"/>
            <a:ext cx="288222" cy="27920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89589" y="1354150"/>
            <a:ext cx="0" cy="52923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064287" y="4851206"/>
            <a:ext cx="6016892" cy="1954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4369721" y="4149922"/>
            <a:ext cx="1" cy="70128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591"/>
            <a:ext cx="9144000" cy="61564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2310386"/>
            <a:ext cx="738226" cy="2279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42240" y="2628900"/>
            <a:ext cx="981760" cy="2142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583387" y="1260166"/>
            <a:ext cx="26670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“Spatial” &gt; “Specifications</a:t>
            </a:r>
            <a:r>
              <a:rPr lang="en-US" sz="1400" dirty="0" smtClean="0"/>
              <a:t>” and then select the </a:t>
            </a:r>
            <a:r>
              <a:rPr lang="en-US" sz="1400" dirty="0"/>
              <a:t>“Species</a:t>
            </a:r>
            <a:r>
              <a:rPr lang="en-US" sz="1400" dirty="0" smtClean="0"/>
              <a:t>” tab. 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612744" y="1537626"/>
            <a:ext cx="4446423" cy="1814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867559" y="3832157"/>
            <a:ext cx="4114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Click on 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“Initial Condition”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cell in the “r” row and r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ight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click “Paste All”.</a:t>
            </a:r>
          </a:p>
        </p:txBody>
      </p:sp>
      <p:sp>
        <p:nvSpPr>
          <p:cNvPr id="83984" name="Line 16"/>
          <p:cNvSpPr>
            <a:spLocks noChangeShapeType="1"/>
          </p:cNvSpPr>
          <p:nvPr/>
        </p:nvSpPr>
        <p:spPr bwMode="auto">
          <a:xfrm flipH="1">
            <a:off x="1524000" y="1783386"/>
            <a:ext cx="0" cy="84551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985" name="Line 17"/>
          <p:cNvSpPr>
            <a:spLocks noChangeShapeType="1"/>
          </p:cNvSpPr>
          <p:nvPr/>
        </p:nvSpPr>
        <p:spPr bwMode="auto">
          <a:xfrm flipH="1">
            <a:off x="432663" y="1783386"/>
            <a:ext cx="13563" cy="52364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986" name="Line 18"/>
          <p:cNvSpPr>
            <a:spLocks noChangeShapeType="1"/>
          </p:cNvSpPr>
          <p:nvPr/>
        </p:nvSpPr>
        <p:spPr bwMode="auto">
          <a:xfrm flipV="1">
            <a:off x="2083613" y="1073078"/>
            <a:ext cx="463296" cy="1870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987" name="Line 19"/>
          <p:cNvSpPr>
            <a:spLocks noChangeShapeType="1"/>
          </p:cNvSpPr>
          <p:nvPr/>
        </p:nvSpPr>
        <p:spPr bwMode="auto">
          <a:xfrm flipV="1">
            <a:off x="6236207" y="1719072"/>
            <a:ext cx="10973" cy="211308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83680" y="1653235"/>
            <a:ext cx="2560320" cy="17775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50740" y="829893"/>
            <a:ext cx="846609" cy="2431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6909" y="1073078"/>
            <a:ext cx="447576" cy="23919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875"/>
            <a:ext cx="9144000" cy="61382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71599" y="1756867"/>
            <a:ext cx="691287" cy="2243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16044" y="5486400"/>
            <a:ext cx="479755" cy="2048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3352800"/>
            <a:ext cx="30480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>
                <a:solidFill>
                  <a:srgbClr val="000000"/>
                </a:solidFill>
                <a:cs typeface="Arial" charset="0"/>
              </a:rPr>
              <a:t>Click “Select All” and then click “OK”. </a:t>
            </a:r>
          </a:p>
        </p:txBody>
      </p:sp>
      <p:sp>
        <p:nvSpPr>
          <p:cNvPr id="85001" name="Line 9"/>
          <p:cNvSpPr>
            <a:spLocks noChangeShapeType="1"/>
          </p:cNvSpPr>
          <p:nvPr/>
        </p:nvSpPr>
        <p:spPr bwMode="auto">
          <a:xfrm flipH="1" flipV="1">
            <a:off x="1828799" y="1981200"/>
            <a:ext cx="797943" cy="13716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5002" name="Line 10"/>
          <p:cNvSpPr>
            <a:spLocks noChangeShapeType="1"/>
          </p:cNvSpPr>
          <p:nvPr/>
        </p:nvSpPr>
        <p:spPr bwMode="auto">
          <a:xfrm>
            <a:off x="3483096" y="3660577"/>
            <a:ext cx="701198" cy="18258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947"/>
            <a:ext cx="9144000" cy="61121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8900" y="2429835"/>
            <a:ext cx="6427318" cy="2109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97224" y="3532759"/>
            <a:ext cx="44958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In the “Initial Condition”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column for the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“Laser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”, type:</a:t>
            </a:r>
          </a:p>
          <a:p>
            <a:pPr algn="l"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“((x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&gt;-2.0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)&amp;&amp;(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x&lt;2.0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)&amp;&amp;(y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&gt;-2.0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)&amp;&amp;(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y&lt;2.0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))”. </a:t>
            </a:r>
            <a:endParaRPr lang="en-US" sz="1400" dirty="0" smtClean="0">
              <a:solidFill>
                <a:srgbClr val="000000"/>
              </a:solidFill>
              <a:cs typeface="Arial" charset="0"/>
            </a:endParaRPr>
          </a:p>
          <a:p>
            <a:pPr algn="l"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Press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“Enter” on your keyboard 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accept the entry.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6023" name="Line 7"/>
          <p:cNvSpPr>
            <a:spLocks noChangeShapeType="1"/>
          </p:cNvSpPr>
          <p:nvPr/>
        </p:nvSpPr>
        <p:spPr bwMode="auto">
          <a:xfrm flipV="1">
            <a:off x="6452006" y="2666999"/>
            <a:ext cx="1" cy="86575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26003" y="855878"/>
            <a:ext cx="907085" cy="2560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56828" y="5163395"/>
            <a:ext cx="5450750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sz="1200" i="1" dirty="0" smtClean="0">
                <a:solidFill>
                  <a:srgbClr val="000000"/>
                </a:solidFill>
                <a:cs typeface="Arial" charset="0"/>
              </a:rPr>
              <a:t>The </a:t>
            </a:r>
            <a:r>
              <a:rPr lang="en-US" sz="1200" i="1" dirty="0">
                <a:solidFill>
                  <a:srgbClr val="000000"/>
                </a:solidFill>
                <a:cs typeface="Arial" charset="0"/>
              </a:rPr>
              <a:t>Boolean evaluates to “1” when  x and y  are between -2 and +2; everywhere else the Boolean evaluates to zero.  In this way, the bleach reaction that is catalyzed by </a:t>
            </a:r>
            <a:r>
              <a:rPr lang="en-US" sz="1200" i="1" dirty="0" smtClean="0">
                <a:solidFill>
                  <a:srgbClr val="000000"/>
                </a:solidFill>
                <a:cs typeface="Arial" charset="0"/>
              </a:rPr>
              <a:t>the laser </a:t>
            </a:r>
            <a:r>
              <a:rPr lang="en-US" sz="1200" i="1" dirty="0">
                <a:solidFill>
                  <a:srgbClr val="000000"/>
                </a:solidFill>
                <a:cs typeface="Arial" charset="0"/>
              </a:rPr>
              <a:t>only happens in a define region.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9144000" cy="6144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71801" y="1089836"/>
            <a:ext cx="501502" cy="2215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3219" y="906194"/>
            <a:ext cx="2094613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On the “Specifications” tab, click </a:t>
            </a:r>
            <a:r>
              <a:rPr lang="en-US" sz="1400" dirty="0"/>
              <a:t>“</a:t>
            </a:r>
            <a:r>
              <a:rPr lang="en-US" sz="1400" dirty="0" smtClean="0"/>
              <a:t>Reaction”.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422065" y="1311349"/>
            <a:ext cx="1318437" cy="9427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97548" y="3079896"/>
            <a:ext cx="3599122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</a:t>
            </a:r>
            <a:r>
              <a:rPr lang="en-US" sz="1400" dirty="0" smtClean="0"/>
              <a:t>all the “Enabled”  boxes for each reaction.</a:t>
            </a:r>
            <a:endParaRPr lang="en-US" sz="1400" dirty="0"/>
          </a:p>
        </p:txBody>
      </p:sp>
      <p:sp>
        <p:nvSpPr>
          <p:cNvPr id="87051" name="Line 11"/>
          <p:cNvSpPr>
            <a:spLocks noChangeShapeType="1"/>
          </p:cNvSpPr>
          <p:nvPr/>
        </p:nvSpPr>
        <p:spPr bwMode="auto">
          <a:xfrm>
            <a:off x="2407832" y="1175782"/>
            <a:ext cx="563969" cy="888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2" name="Line 12"/>
          <p:cNvSpPr>
            <a:spLocks noChangeShapeType="1"/>
          </p:cNvSpPr>
          <p:nvPr/>
        </p:nvSpPr>
        <p:spPr bwMode="auto">
          <a:xfrm flipH="1" flipV="1">
            <a:off x="7097231" y="2254100"/>
            <a:ext cx="12405" cy="806304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22551" y="874085"/>
            <a:ext cx="917057" cy="2157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9"/>
            <a:ext cx="9144000" cy="6172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00600" y="819226"/>
            <a:ext cx="762000" cy="2272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26118" y="1104900"/>
            <a:ext cx="635295" cy="1993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71551" y="2306360"/>
            <a:ext cx="372139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On the “Simulations” tab, select the Simulation and then select the  “Edit Simulation” icon</a:t>
            </a:r>
            <a:r>
              <a:rPr lang="en-US" sz="1400" dirty="0"/>
              <a:t>.</a:t>
            </a:r>
          </a:p>
        </p:txBody>
      </p:sp>
      <p:sp>
        <p:nvSpPr>
          <p:cNvPr id="88077" name="Line 13"/>
          <p:cNvSpPr>
            <a:spLocks noChangeShapeType="1"/>
          </p:cNvSpPr>
          <p:nvPr/>
        </p:nvSpPr>
        <p:spPr bwMode="auto">
          <a:xfrm flipV="1">
            <a:off x="2771551" y="1928036"/>
            <a:ext cx="1" cy="382771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1413" y="1304260"/>
            <a:ext cx="226829" cy="2959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H="1" flipV="1">
            <a:off x="3269508" y="1577756"/>
            <a:ext cx="12407" cy="733051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9144000" cy="6144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3671" y="1104070"/>
            <a:ext cx="394378" cy="2227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9889" y="1026651"/>
            <a:ext cx="1827056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</a:t>
            </a:r>
            <a:r>
              <a:rPr lang="en-US" sz="1400" dirty="0" smtClean="0"/>
              <a:t> the “Mesh” tab.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301030" y="3506060"/>
            <a:ext cx="3734963" cy="40980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22938" y="2197332"/>
            <a:ext cx="3038111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Select </a:t>
            </a:r>
            <a:r>
              <a:rPr lang="en-US" sz="1400" dirty="0"/>
              <a:t>“Lock aspect ratio” </a:t>
            </a:r>
            <a:r>
              <a:rPr lang="en-US" sz="1400" dirty="0" smtClean="0"/>
              <a:t>and type “51</a:t>
            </a:r>
            <a:r>
              <a:rPr lang="en-US" sz="1400" dirty="0"/>
              <a:t>” </a:t>
            </a:r>
            <a:r>
              <a:rPr lang="en-US" sz="1400" dirty="0" smtClean="0"/>
              <a:t>in the </a:t>
            </a:r>
            <a:r>
              <a:rPr lang="en-US" sz="1400" dirty="0"/>
              <a:t>X “Mesh Size (elements</a:t>
            </a:r>
            <a:r>
              <a:rPr lang="en-US" sz="1400" dirty="0" smtClean="0"/>
              <a:t>)” text field. </a:t>
            </a:r>
            <a:endParaRPr lang="en-US" sz="1400" dirty="0"/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 flipH="1">
            <a:off x="3134089" y="1180540"/>
            <a:ext cx="6858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>
            <a:off x="4453337" y="2935997"/>
            <a:ext cx="6981" cy="56105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5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88"/>
            <a:ext cx="9144000" cy="61604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86100" y="1110789"/>
            <a:ext cx="457200" cy="2154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00839" y="1049385"/>
            <a:ext cx="2230159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Click on the  </a:t>
            </a:r>
            <a:r>
              <a:rPr lang="en-US" sz="1400" dirty="0"/>
              <a:t>“Solver</a:t>
            </a:r>
            <a:r>
              <a:rPr lang="en-US" sz="1400" dirty="0" smtClean="0"/>
              <a:t>” tab.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151632" y="3543301"/>
            <a:ext cx="1792154" cy="1910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94045" y="4751849"/>
            <a:ext cx="1947463" cy="2212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05786" y="3311525"/>
            <a:ext cx="2238375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Under “General&gt;Time</a:t>
            </a:r>
            <a:r>
              <a:rPr lang="en-US" sz="1400" dirty="0"/>
              <a:t> </a:t>
            </a:r>
            <a:r>
              <a:rPr lang="en-US" sz="1400" dirty="0" smtClean="0"/>
              <a:t>Bounds”, in </a:t>
            </a:r>
            <a:r>
              <a:rPr lang="en-US" sz="1400" dirty="0"/>
              <a:t>the “Ending</a:t>
            </a:r>
            <a:r>
              <a:rPr lang="en-US" sz="1400" dirty="0" smtClean="0"/>
              <a:t>” text field, type </a:t>
            </a:r>
            <a:r>
              <a:rPr lang="en-US" sz="1400" dirty="0"/>
              <a:t>“50.0</a:t>
            </a:r>
            <a:r>
              <a:rPr lang="en-US" sz="1400" dirty="0" smtClean="0"/>
              <a:t>”.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125759" y="6106396"/>
            <a:ext cx="1066800" cy="3429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“OK”.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30315" y="6183145"/>
            <a:ext cx="485844" cy="2036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68078" y="4671901"/>
            <a:ext cx="2708073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Under </a:t>
            </a:r>
            <a:r>
              <a:rPr lang="en-US" sz="1400" dirty="0"/>
              <a:t>“Output </a:t>
            </a:r>
            <a:r>
              <a:rPr lang="en-US" sz="1400" dirty="0" smtClean="0"/>
              <a:t>Options, in </a:t>
            </a:r>
            <a:r>
              <a:rPr lang="en-US" sz="1400" dirty="0"/>
              <a:t>the “Output Interval</a:t>
            </a:r>
            <a:r>
              <a:rPr lang="en-US" sz="1400" dirty="0" smtClean="0"/>
              <a:t>” text field,” type </a:t>
            </a:r>
            <a:r>
              <a:rPr lang="en-US" sz="1400" dirty="0"/>
              <a:t>“0.5</a:t>
            </a:r>
            <a:r>
              <a:rPr lang="en-US" sz="1400" dirty="0" smtClean="0"/>
              <a:t>”.</a:t>
            </a:r>
            <a:endParaRPr lang="en-US" sz="1400" dirty="0"/>
          </a:p>
        </p:txBody>
      </p:sp>
      <p:sp>
        <p:nvSpPr>
          <p:cNvPr id="92176" name="Line 16"/>
          <p:cNvSpPr>
            <a:spLocks noChangeShapeType="1"/>
          </p:cNvSpPr>
          <p:nvPr/>
        </p:nvSpPr>
        <p:spPr bwMode="auto">
          <a:xfrm flipH="1">
            <a:off x="3567440" y="1201785"/>
            <a:ext cx="533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7" name="Line 17"/>
          <p:cNvSpPr>
            <a:spLocks noChangeShapeType="1"/>
          </p:cNvSpPr>
          <p:nvPr/>
        </p:nvSpPr>
        <p:spPr bwMode="auto">
          <a:xfrm flipH="1">
            <a:off x="3943786" y="3624444"/>
            <a:ext cx="762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8" name="Line 18"/>
          <p:cNvSpPr>
            <a:spLocks noChangeShapeType="1"/>
          </p:cNvSpPr>
          <p:nvPr/>
        </p:nvSpPr>
        <p:spPr bwMode="auto">
          <a:xfrm flipH="1">
            <a:off x="4041508" y="4834447"/>
            <a:ext cx="52657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9" name="Line 19"/>
          <p:cNvSpPr>
            <a:spLocks noChangeShapeType="1"/>
          </p:cNvSpPr>
          <p:nvPr/>
        </p:nvSpPr>
        <p:spPr bwMode="auto">
          <a:xfrm flipH="1">
            <a:off x="4516159" y="6300170"/>
            <a:ext cx="609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527"/>
            <a:ext cx="9144000" cy="6180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89802" y="1352760"/>
            <a:ext cx="304800" cy="304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39812" y="2509429"/>
            <a:ext cx="4419600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green </a:t>
            </a:r>
            <a:r>
              <a:rPr lang="en-US" sz="1400" dirty="0" smtClean="0"/>
              <a:t>“Run” </a:t>
            </a:r>
            <a:r>
              <a:rPr lang="en-US" sz="1400" dirty="0"/>
              <a:t>icon to run and save the simulation.</a:t>
            </a:r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 flipV="1">
            <a:off x="7852672" y="1657560"/>
            <a:ext cx="0" cy="838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20"/>
            <a:ext cx="9144000" cy="61643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94698" y="1284341"/>
            <a:ext cx="263501" cy="304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0" y="2274941"/>
            <a:ext cx="4390516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</a:t>
            </a:r>
            <a:r>
              <a:rPr lang="en-US" sz="1400" dirty="0" smtClean="0"/>
              <a:t>“Results” </a:t>
            </a:r>
            <a:r>
              <a:rPr lang="en-US" sz="1400" dirty="0"/>
              <a:t>icon when the simulation is completed.</a:t>
            </a:r>
          </a:p>
        </p:txBody>
      </p:sp>
      <p:sp>
        <p:nvSpPr>
          <p:cNvPr id="94215" name="Line 7"/>
          <p:cNvSpPr>
            <a:spLocks noChangeShapeType="1"/>
          </p:cNvSpPr>
          <p:nvPr/>
        </p:nvSpPr>
        <p:spPr bwMode="auto">
          <a:xfrm flipV="1">
            <a:off x="8305800" y="1589141"/>
            <a:ext cx="0" cy="685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79"/>
            <a:ext cx="9144000" cy="61280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82010" y="352656"/>
            <a:ext cx="3714429" cy="11695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Change the </a:t>
            </a:r>
            <a:r>
              <a:rPr lang="en-US" sz="1400" dirty="0"/>
              <a:t>time frame being </a:t>
            </a:r>
            <a:r>
              <a:rPr lang="en-US" sz="1400" dirty="0" smtClean="0"/>
              <a:t>viewed by typing </a:t>
            </a:r>
            <a:r>
              <a:rPr lang="en-US" sz="1400" dirty="0"/>
              <a:t>in a value under “</a:t>
            </a:r>
            <a:r>
              <a:rPr lang="en-US" sz="1400" dirty="0" smtClean="0"/>
              <a:t>Time”, dragging </a:t>
            </a:r>
            <a:r>
              <a:rPr lang="en-US" sz="1400" dirty="0"/>
              <a:t>the </a:t>
            </a:r>
            <a:r>
              <a:rPr lang="en-US" sz="1400" dirty="0" smtClean="0"/>
              <a:t>slider  up or down, or by selecting the slider and stepping through the time points with your up and down arrow keys on your keyboard.  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61045" y="930643"/>
            <a:ext cx="559921" cy="229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23950" y="1403012"/>
            <a:ext cx="1221527" cy="20804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242" name="Line 10"/>
          <p:cNvSpPr>
            <a:spLocks noChangeShapeType="1"/>
          </p:cNvSpPr>
          <p:nvPr/>
        </p:nvSpPr>
        <p:spPr bwMode="auto">
          <a:xfrm flipH="1">
            <a:off x="2359291" y="826744"/>
            <a:ext cx="922719" cy="707786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2"/>
          <p:cNvSpPr/>
          <p:nvPr/>
        </p:nvSpPr>
        <p:spPr>
          <a:xfrm>
            <a:off x="6391313" y="2071168"/>
            <a:ext cx="1314776" cy="8418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2"/>
          <p:cNvSpPr txBox="1"/>
          <p:nvPr/>
        </p:nvSpPr>
        <p:spPr>
          <a:xfrm>
            <a:off x="5885570" y="3656261"/>
            <a:ext cx="2986203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The minimum and maximum values correspond to 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intensity profile.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5245" name="Line 13"/>
          <p:cNvSpPr>
            <a:spLocks noChangeShapeType="1"/>
          </p:cNvSpPr>
          <p:nvPr/>
        </p:nvSpPr>
        <p:spPr bwMode="auto">
          <a:xfrm flipV="1">
            <a:off x="6996440" y="2884714"/>
            <a:ext cx="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2"/>
          <p:cNvSpPr/>
          <p:nvPr/>
        </p:nvSpPr>
        <p:spPr>
          <a:xfrm>
            <a:off x="1361045" y="3646714"/>
            <a:ext cx="1343064" cy="21807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2"/>
          <p:cNvSpPr txBox="1"/>
          <p:nvPr/>
        </p:nvSpPr>
        <p:spPr>
          <a:xfrm>
            <a:off x="3364299" y="4621212"/>
            <a:ext cx="2521272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cs typeface="Arial" charset="0"/>
              </a:rPr>
              <a:t>Click here 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the “Species” data you wish to view.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5248" name="Line 16"/>
          <p:cNvSpPr>
            <a:spLocks noChangeShapeType="1"/>
          </p:cNvSpPr>
          <p:nvPr/>
        </p:nvSpPr>
        <p:spPr bwMode="auto">
          <a:xfrm flipH="1">
            <a:off x="2450034" y="4899024"/>
            <a:ext cx="902764" cy="32910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869"/>
            <a:ext cx="9144000" cy="6162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4290" y="3537468"/>
            <a:ext cx="3746307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On the “Annotations” tab, type “</a:t>
            </a:r>
            <a:r>
              <a:rPr lang="en-US" sz="1400" dirty="0"/>
              <a:t>Nuclear Membrane</a:t>
            </a:r>
            <a:r>
              <a:rPr lang="en-US" sz="1400" dirty="0" smtClean="0"/>
              <a:t>”,  in the “Text Annotations” text field. 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3348439" y="4446903"/>
            <a:ext cx="693070" cy="2507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632983" y="4697643"/>
            <a:ext cx="3413295" cy="171013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7" idx="2"/>
          </p:cNvCxnSpPr>
          <p:nvPr/>
        </p:nvCxnSpPr>
        <p:spPr>
          <a:xfrm>
            <a:off x="4467444" y="4060688"/>
            <a:ext cx="1165539" cy="69279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9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84415" y="2883956"/>
            <a:ext cx="1326229" cy="8908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51285" y="4247694"/>
            <a:ext cx="2806381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on either “Gray” or “</a:t>
            </a:r>
            <a:r>
              <a:rPr lang="en-US" sz="1400" dirty="0" err="1"/>
              <a:t>BlueRed</a:t>
            </a:r>
            <a:r>
              <a:rPr lang="en-US" sz="1400" dirty="0"/>
              <a:t>” to change the color gradient.</a:t>
            </a:r>
          </a:p>
        </p:txBody>
      </p:sp>
      <p:sp>
        <p:nvSpPr>
          <p:cNvPr id="96264" name="Line 8"/>
          <p:cNvSpPr>
            <a:spLocks noChangeShapeType="1"/>
          </p:cNvSpPr>
          <p:nvPr/>
        </p:nvSpPr>
        <p:spPr bwMode="auto">
          <a:xfrm flipV="1">
            <a:off x="6795982" y="3774847"/>
            <a:ext cx="0" cy="457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2"/>
            <a:ext cx="9144000" cy="6152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14451" y="4883294"/>
            <a:ext cx="228600" cy="228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5828" y="3645890"/>
            <a:ext cx="3261258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Use the “Line” tool to establish two separate points. A line will automatically be created between the two points.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16159" y="4384554"/>
            <a:ext cx="1798292" cy="68996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126" y="3707445"/>
            <a:ext cx="2286656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Use the “Selection” tool to delete or reposition the line.</a:t>
            </a:r>
          </a:p>
        </p:txBody>
      </p:sp>
      <p:sp>
        <p:nvSpPr>
          <p:cNvPr id="9" name="Rectangle 8"/>
          <p:cNvSpPr/>
          <p:nvPr/>
        </p:nvSpPr>
        <p:spPr>
          <a:xfrm>
            <a:off x="4457367" y="6023872"/>
            <a:ext cx="973192" cy="20242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4538" y="5239624"/>
            <a:ext cx="3962400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Click “Plot” &gt; “Spatial” to create a graph of the two points.</a:t>
            </a:r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4146938" y="5771755"/>
            <a:ext cx="310429" cy="353329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60493" y="2383726"/>
            <a:ext cx="771377" cy="4362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246181" y="2847927"/>
            <a:ext cx="0" cy="79796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043385" y="4643156"/>
            <a:ext cx="271065" cy="2401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8" idx="1"/>
          </p:cNvCxnSpPr>
          <p:nvPr/>
        </p:nvCxnSpPr>
        <p:spPr>
          <a:xfrm flipH="1">
            <a:off x="6156496" y="3969055"/>
            <a:ext cx="481630" cy="67410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25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9144000" cy="61441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4315" y="3842486"/>
            <a:ext cx="2514600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Use the “Time Point” tool to click in one or multiple areas.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8138" y="2345620"/>
            <a:ext cx="148773" cy="1628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13449" y="2345620"/>
            <a:ext cx="138402" cy="152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197916" y="2621352"/>
            <a:ext cx="575246" cy="119937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3" idx="1"/>
          </p:cNvCxnSpPr>
          <p:nvPr/>
        </p:nvCxnSpPr>
        <p:spPr>
          <a:xfrm>
            <a:off x="4828915" y="4393199"/>
            <a:ext cx="1203626" cy="62429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32541" y="4897588"/>
            <a:ext cx="214696" cy="2398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406049" y="6205356"/>
            <a:ext cx="1024509" cy="2443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14315" y="5017490"/>
            <a:ext cx="2796199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Click “Plot” &gt; “Time” to create your graph.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04330" y="5565639"/>
            <a:ext cx="294463" cy="70954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982"/>
            <a:ext cx="9144000" cy="61140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6523" y="4404258"/>
            <a:ext cx="1394503" cy="3003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62275" y="3734455"/>
            <a:ext cx="4422727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You can select one </a:t>
            </a:r>
            <a:r>
              <a:rPr lang="en-US" sz="1400" dirty="0"/>
              <a:t>or multiple “Species</a:t>
            </a:r>
            <a:r>
              <a:rPr lang="en-US" sz="1400" dirty="0" smtClean="0"/>
              <a:t>” </a:t>
            </a:r>
            <a:r>
              <a:rPr lang="en-US" sz="1400" dirty="0"/>
              <a:t>to compare concentrations over </a:t>
            </a:r>
            <a:r>
              <a:rPr lang="en-US" sz="1400" dirty="0" smtClean="0"/>
              <a:t>time. Use “ctrl” on your keyboard to select more than </a:t>
            </a:r>
            <a:r>
              <a:rPr lang="en-US" sz="1400" dirty="0"/>
              <a:t>one “Species</a:t>
            </a:r>
            <a:r>
              <a:rPr lang="en-US" sz="1400" dirty="0" smtClean="0"/>
              <a:t>”.</a:t>
            </a:r>
          </a:p>
        </p:txBody>
      </p:sp>
      <p:cxnSp>
        <p:nvCxnSpPr>
          <p:cNvPr id="6" name="Straight Arrow Connector 5"/>
          <p:cNvCxnSpPr>
            <a:stCxn id="4" idx="1"/>
            <a:endCxn id="3" idx="3"/>
          </p:cNvCxnSpPr>
          <p:nvPr/>
        </p:nvCxnSpPr>
        <p:spPr>
          <a:xfrm flipH="1">
            <a:off x="2101026" y="4103787"/>
            <a:ext cx="861249" cy="45065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5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5327" y="573481"/>
            <a:ext cx="2171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00"/>
                </a:solidFill>
                <a:latin typeface="Arial"/>
                <a:cs typeface="Arial"/>
              </a:rPr>
              <a:t>Acknowledgements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1798" y="1371091"/>
            <a:ext cx="6497955" cy="30450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 fontAlgn="auto">
              <a:spcBef>
                <a:spcPts val="105"/>
              </a:spcBef>
              <a:spcAft>
                <a:spcPts val="0"/>
              </a:spcAft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following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students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worked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on this</a:t>
            </a:r>
            <a:r>
              <a:rPr sz="1400" spc="-1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tutorial:</a:t>
            </a:r>
          </a:p>
          <a:p>
            <a:pPr algn="l" fontAlgn="auto">
              <a:spcBef>
                <a:spcPts val="10"/>
              </a:spcBef>
              <a:spcAft>
                <a:spcPts val="0"/>
              </a:spcAft>
            </a:pPr>
            <a:endParaRPr sz="14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algn="l" fontAlgn="auto">
              <a:spcBef>
                <a:spcPts val="0"/>
              </a:spcBef>
              <a:spcAft>
                <a:spcPts val="0"/>
              </a:spcAft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Tanya Miller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(2015) – Pomperaug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High</a:t>
            </a:r>
            <a:r>
              <a:rPr sz="1400" spc="-1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School</a:t>
            </a:r>
          </a:p>
          <a:p>
            <a:pPr marL="12700" algn="l" fontAlgn="auto"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Nathan Schaumburger (2017) –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Hall High </a:t>
            </a:r>
            <a:r>
              <a:rPr sz="1400" dirty="0" smtClean="0">
                <a:solidFill>
                  <a:prstClr val="black"/>
                </a:solidFill>
                <a:latin typeface="Arial"/>
                <a:cs typeface="Arial"/>
              </a:rPr>
              <a:t>School</a:t>
            </a:r>
            <a:endParaRPr lang="en-US" sz="1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1270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spc="-5" dirty="0" err="1" smtClean="0">
                <a:solidFill>
                  <a:prstClr val="black"/>
                </a:solidFill>
                <a:latin typeface="Arial"/>
                <a:cs typeface="Arial"/>
              </a:rPr>
              <a:t>Arundeep</a:t>
            </a:r>
            <a:r>
              <a:rPr lang="en-US" sz="1400" spc="-5" dirty="0" smtClean="0">
                <a:solidFill>
                  <a:prstClr val="black"/>
                </a:solidFill>
                <a:latin typeface="Arial"/>
                <a:cs typeface="Arial"/>
              </a:rPr>
              <a:t> Singh (2018) – Sport and Medical Sciences Academy</a:t>
            </a:r>
          </a:p>
          <a:p>
            <a:pPr marL="12700"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spc="-5" dirty="0" err="1" smtClean="0">
                <a:solidFill>
                  <a:prstClr val="black"/>
                </a:solidFill>
                <a:latin typeface="Arial"/>
                <a:cs typeface="Arial"/>
              </a:rPr>
              <a:t>Zaiba</a:t>
            </a:r>
            <a:r>
              <a:rPr lang="en-US" sz="1400" spc="-5" dirty="0" smtClean="0">
                <a:solidFill>
                  <a:prstClr val="black"/>
                </a:solidFill>
                <a:latin typeface="Arial"/>
                <a:cs typeface="Arial"/>
              </a:rPr>
              <a:t> Khan (2018) – East Windsor High School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  <a:p>
            <a:pPr algn="l" fontAlgn="auto">
              <a:spcBef>
                <a:spcPts val="15"/>
              </a:spcBef>
              <a:spcAft>
                <a:spcPts val="0"/>
              </a:spcAft>
            </a:pPr>
            <a:endParaRPr sz="14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 algn="l" fontAlgn="auto"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Their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work was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supported by the Department of Health Career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Opportunity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Programs; the Aetna Foundation, Connecticut Collegiate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Awareness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and 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Preparation Program,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Office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of Higher Education; Connecticut State Legislative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Fund;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Hartford; William and Alice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Mortensen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Foundation; John and Valerie 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Rowe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Health Professions Scholars Program; the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University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of Connecticut  Foundation;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Friends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4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Department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Health</a:t>
            </a:r>
            <a:r>
              <a:rPr sz="1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Career</a:t>
            </a:r>
            <a:r>
              <a:rPr sz="14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Opportunity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Programs  and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UConn</a:t>
            </a:r>
            <a:r>
              <a:rPr sz="14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Health.</a:t>
            </a:r>
          </a:p>
        </p:txBody>
      </p:sp>
    </p:spTree>
    <p:extLst>
      <p:ext uri="{BB962C8B-B14F-4D97-AF65-F5344CB8AC3E}">
        <p14:creationId xmlns:p14="http://schemas.microsoft.com/office/powerpoint/2010/main" val="32391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22"/>
            <a:ext cx="9144000" cy="61563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3300" y="1937864"/>
            <a:ext cx="35814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Using the “Structure Tool”, hover over the black dots, until they turn green. Use your left mouse button to select “Add Compartment”.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3011714" y="1106261"/>
            <a:ext cx="246743" cy="2580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79658" y="2414917"/>
            <a:ext cx="1364342" cy="4081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258457" y="1364343"/>
            <a:ext cx="284843" cy="55719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124700" y="2611947"/>
            <a:ext cx="654958" cy="702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38100">
          <a:tailEnd type="arrow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solidFill>
          <a:srgbClr val="FFFF99"/>
        </a:solidFill>
        <a:ln w="38100"/>
      </a:spPr>
      <a:bodyPr wrap="square" rtlCol="0">
        <a:spAutoFit/>
      </a:bodyPr>
      <a:lstStyle>
        <a:defPPr>
          <a:defRPr sz="1400" dirty="0" smtClean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10893</TotalTime>
  <Words>2823</Words>
  <Application>Microsoft Office PowerPoint</Application>
  <PresentationFormat>On-screen Show (4:3)</PresentationFormat>
  <Paragraphs>206</Paragraphs>
  <Slides>84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Office Theme</vt:lpstr>
      <vt:lpstr>1_Office Theme</vt:lpstr>
      <vt:lpstr>2_Office Theme</vt:lpstr>
      <vt:lpstr>PowerPoint Presentation</vt:lpstr>
      <vt:lpstr>VCell Tutorial</vt:lpstr>
      <vt:lpstr>In this tutorial you will: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VCell FRAP with Binding Tutorial</dc:title>
  <dc:creator>Tanya Miller</dc:creator>
  <cp:lastModifiedBy>Ann Cowan</cp:lastModifiedBy>
  <cp:revision>280</cp:revision>
  <dcterms:created xsi:type="dcterms:W3CDTF">2015-07-02T17:44:04Z</dcterms:created>
  <dcterms:modified xsi:type="dcterms:W3CDTF">2020-06-09T20:38:49Z</dcterms:modified>
</cp:coreProperties>
</file>